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4" r:id="rId1"/>
  </p:sldMasterIdLst>
  <p:sldIdLst>
    <p:sldId id="281" r:id="rId2"/>
    <p:sldId id="302" r:id="rId3"/>
    <p:sldId id="307" r:id="rId4"/>
    <p:sldId id="313" r:id="rId5"/>
    <p:sldId id="306" r:id="rId6"/>
    <p:sldId id="282" r:id="rId7"/>
    <p:sldId id="278" r:id="rId8"/>
    <p:sldId id="291" r:id="rId9"/>
    <p:sldId id="305" r:id="rId10"/>
    <p:sldId id="317" r:id="rId11"/>
    <p:sldId id="314" r:id="rId12"/>
    <p:sldId id="315" r:id="rId13"/>
    <p:sldId id="310" r:id="rId14"/>
    <p:sldId id="311" r:id="rId15"/>
    <p:sldId id="294" r:id="rId16"/>
    <p:sldId id="316" r:id="rId17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CB87A5-C1B1-8F62-71D6-BA0000EC31E9}" v="1474" dt="2021-01-30T18:00:31.8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kolní psycholog" userId="S::psycholog@zsmnichovice.cz::f9d5cfa1-2fd6-4fbb-8f50-4eb072a59d5e" providerId="AD" clId="Web-{D4CB87A5-C1B1-8F62-71D6-BA0000EC31E9}"/>
    <pc:docChg chg="addSld modSld">
      <pc:chgData name="školní psycholog" userId="S::psycholog@zsmnichovice.cz::f9d5cfa1-2fd6-4fbb-8f50-4eb072a59d5e" providerId="AD" clId="Web-{D4CB87A5-C1B1-8F62-71D6-BA0000EC31E9}" dt="2021-01-30T18:00:31.115" v="735" actId="20577"/>
      <pc:docMkLst>
        <pc:docMk/>
      </pc:docMkLst>
      <pc:sldChg chg="modSp">
        <pc:chgData name="školní psycholog" userId="S::psycholog@zsmnichovice.cz::f9d5cfa1-2fd6-4fbb-8f50-4eb072a59d5e" providerId="AD" clId="Web-{D4CB87A5-C1B1-8F62-71D6-BA0000EC31E9}" dt="2021-01-30T17:26:49.052" v="30" actId="20577"/>
        <pc:sldMkLst>
          <pc:docMk/>
          <pc:sldMk cId="3799523001" sldId="256"/>
        </pc:sldMkLst>
        <pc:spChg chg="mod">
          <ac:chgData name="školní psycholog" userId="S::psycholog@zsmnichovice.cz::f9d5cfa1-2fd6-4fbb-8f50-4eb072a59d5e" providerId="AD" clId="Web-{D4CB87A5-C1B1-8F62-71D6-BA0000EC31E9}" dt="2021-01-30T17:26:49.052" v="30" actId="20577"/>
          <ac:spMkLst>
            <pc:docMk/>
            <pc:sldMk cId="3799523001" sldId="256"/>
            <ac:spMk id="2" creationId="{00000000-0000-0000-0000-000000000000}"/>
          </ac:spMkLst>
        </pc:spChg>
      </pc:sldChg>
      <pc:sldChg chg="modSp new">
        <pc:chgData name="školní psycholog" userId="S::psycholog@zsmnichovice.cz::f9d5cfa1-2fd6-4fbb-8f50-4eb072a59d5e" providerId="AD" clId="Web-{D4CB87A5-C1B1-8F62-71D6-BA0000EC31E9}" dt="2021-01-30T17:32:48.138" v="139" actId="20577"/>
        <pc:sldMkLst>
          <pc:docMk/>
          <pc:sldMk cId="95605973" sldId="257"/>
        </pc:sldMkLst>
        <pc:spChg chg="mod">
          <ac:chgData name="školní psycholog" userId="S::psycholog@zsmnichovice.cz::f9d5cfa1-2fd6-4fbb-8f50-4eb072a59d5e" providerId="AD" clId="Web-{D4CB87A5-C1B1-8F62-71D6-BA0000EC31E9}" dt="2021-01-30T17:27:48.272" v="46" actId="20577"/>
          <ac:spMkLst>
            <pc:docMk/>
            <pc:sldMk cId="95605973" sldId="257"/>
            <ac:spMk id="2" creationId="{FDDF94A6-2EC3-4290-A532-25A103CA7C78}"/>
          </ac:spMkLst>
        </pc:spChg>
        <pc:spChg chg="mod">
          <ac:chgData name="školní psycholog" userId="S::psycholog@zsmnichovice.cz::f9d5cfa1-2fd6-4fbb-8f50-4eb072a59d5e" providerId="AD" clId="Web-{D4CB87A5-C1B1-8F62-71D6-BA0000EC31E9}" dt="2021-01-30T17:32:48.138" v="139" actId="20577"/>
          <ac:spMkLst>
            <pc:docMk/>
            <pc:sldMk cId="95605973" sldId="257"/>
            <ac:spMk id="3" creationId="{481497E9-6F61-4126-9FDC-487EBD1618E8}"/>
          </ac:spMkLst>
        </pc:spChg>
      </pc:sldChg>
      <pc:sldChg chg="modSp new">
        <pc:chgData name="školní psycholog" userId="S::psycholog@zsmnichovice.cz::f9d5cfa1-2fd6-4fbb-8f50-4eb072a59d5e" providerId="AD" clId="Web-{D4CB87A5-C1B1-8F62-71D6-BA0000EC31E9}" dt="2021-01-30T17:39:25.632" v="235" actId="20577"/>
        <pc:sldMkLst>
          <pc:docMk/>
          <pc:sldMk cId="973932011" sldId="258"/>
        </pc:sldMkLst>
        <pc:spChg chg="mod">
          <ac:chgData name="školní psycholog" userId="S::psycholog@zsmnichovice.cz::f9d5cfa1-2fd6-4fbb-8f50-4eb072a59d5e" providerId="AD" clId="Web-{D4CB87A5-C1B1-8F62-71D6-BA0000EC31E9}" dt="2021-01-30T17:33:18.264" v="155" actId="20577"/>
          <ac:spMkLst>
            <pc:docMk/>
            <pc:sldMk cId="973932011" sldId="258"/>
            <ac:spMk id="2" creationId="{383FC368-CF72-4B7C-B8DF-055CA58A3F4C}"/>
          </ac:spMkLst>
        </pc:spChg>
        <pc:spChg chg="mod">
          <ac:chgData name="školní psycholog" userId="S::psycholog@zsmnichovice.cz::f9d5cfa1-2fd6-4fbb-8f50-4eb072a59d5e" providerId="AD" clId="Web-{D4CB87A5-C1B1-8F62-71D6-BA0000EC31E9}" dt="2021-01-30T17:39:25.632" v="235" actId="20577"/>
          <ac:spMkLst>
            <pc:docMk/>
            <pc:sldMk cId="973932011" sldId="258"/>
            <ac:spMk id="3" creationId="{8ECB7624-19C1-498A-92E7-F26A68E194A8}"/>
          </ac:spMkLst>
        </pc:spChg>
      </pc:sldChg>
      <pc:sldChg chg="modSp new">
        <pc:chgData name="školní psycholog" userId="S::psycholog@zsmnichovice.cz::f9d5cfa1-2fd6-4fbb-8f50-4eb072a59d5e" providerId="AD" clId="Web-{D4CB87A5-C1B1-8F62-71D6-BA0000EC31E9}" dt="2021-01-30T17:38:37.646" v="220" actId="20577"/>
        <pc:sldMkLst>
          <pc:docMk/>
          <pc:sldMk cId="4018355297" sldId="259"/>
        </pc:sldMkLst>
        <pc:spChg chg="mod">
          <ac:chgData name="školní psycholog" userId="S::psycholog@zsmnichovice.cz::f9d5cfa1-2fd6-4fbb-8f50-4eb072a59d5e" providerId="AD" clId="Web-{D4CB87A5-C1B1-8F62-71D6-BA0000EC31E9}" dt="2021-01-30T17:38:07.380" v="215" actId="20577"/>
          <ac:spMkLst>
            <pc:docMk/>
            <pc:sldMk cId="4018355297" sldId="259"/>
            <ac:spMk id="2" creationId="{8EB46AE4-2E69-4B8E-BC85-974E2DC919C6}"/>
          </ac:spMkLst>
        </pc:spChg>
        <pc:spChg chg="mod">
          <ac:chgData name="školní psycholog" userId="S::psycholog@zsmnichovice.cz::f9d5cfa1-2fd6-4fbb-8f50-4eb072a59d5e" providerId="AD" clId="Web-{D4CB87A5-C1B1-8F62-71D6-BA0000EC31E9}" dt="2021-01-30T17:38:37.646" v="220" actId="20577"/>
          <ac:spMkLst>
            <pc:docMk/>
            <pc:sldMk cId="4018355297" sldId="259"/>
            <ac:spMk id="3" creationId="{6461D6E8-84DF-4EBD-87C8-5FC355CD9636}"/>
          </ac:spMkLst>
        </pc:spChg>
      </pc:sldChg>
      <pc:sldChg chg="modSp new">
        <pc:chgData name="školní psycholog" userId="S::psycholog@zsmnichovice.cz::f9d5cfa1-2fd6-4fbb-8f50-4eb072a59d5e" providerId="AD" clId="Web-{D4CB87A5-C1B1-8F62-71D6-BA0000EC31E9}" dt="2021-01-30T17:52:56.651" v="485" actId="20577"/>
        <pc:sldMkLst>
          <pc:docMk/>
          <pc:sldMk cId="4090662623" sldId="260"/>
        </pc:sldMkLst>
        <pc:spChg chg="mod">
          <ac:chgData name="školní psycholog" userId="S::psycholog@zsmnichovice.cz::f9d5cfa1-2fd6-4fbb-8f50-4eb072a59d5e" providerId="AD" clId="Web-{D4CB87A5-C1B1-8F62-71D6-BA0000EC31E9}" dt="2021-01-30T17:40:10.789" v="253" actId="20577"/>
          <ac:spMkLst>
            <pc:docMk/>
            <pc:sldMk cId="4090662623" sldId="260"/>
            <ac:spMk id="2" creationId="{5AF4973E-E2A2-49FC-BA2A-FB2030B3EE1E}"/>
          </ac:spMkLst>
        </pc:spChg>
        <pc:spChg chg="mod">
          <ac:chgData name="školní psycholog" userId="S::psycholog@zsmnichovice.cz::f9d5cfa1-2fd6-4fbb-8f50-4eb072a59d5e" providerId="AD" clId="Web-{D4CB87A5-C1B1-8F62-71D6-BA0000EC31E9}" dt="2021-01-30T17:52:56.651" v="485" actId="20577"/>
          <ac:spMkLst>
            <pc:docMk/>
            <pc:sldMk cId="4090662623" sldId="260"/>
            <ac:spMk id="3" creationId="{3EF8F89C-0649-4A8D-967F-363F7F53DA72}"/>
          </ac:spMkLst>
        </pc:spChg>
      </pc:sldChg>
      <pc:sldChg chg="new">
        <pc:chgData name="školní psycholog" userId="S::psycholog@zsmnichovice.cz::f9d5cfa1-2fd6-4fbb-8f50-4eb072a59d5e" providerId="AD" clId="Web-{D4CB87A5-C1B1-8F62-71D6-BA0000EC31E9}" dt="2021-01-30T17:41:12.650" v="258"/>
        <pc:sldMkLst>
          <pc:docMk/>
          <pc:sldMk cId="358797705" sldId="261"/>
        </pc:sldMkLst>
      </pc:sldChg>
      <pc:sldChg chg="modSp new">
        <pc:chgData name="školní psycholog" userId="S::psycholog@zsmnichovice.cz::f9d5cfa1-2fd6-4fbb-8f50-4eb072a59d5e" providerId="AD" clId="Web-{D4CB87A5-C1B1-8F62-71D6-BA0000EC31E9}" dt="2021-01-30T17:56:50.219" v="608" actId="20577"/>
        <pc:sldMkLst>
          <pc:docMk/>
          <pc:sldMk cId="606157192" sldId="262"/>
        </pc:sldMkLst>
        <pc:spChg chg="mod">
          <ac:chgData name="školní psycholog" userId="S::psycholog@zsmnichovice.cz::f9d5cfa1-2fd6-4fbb-8f50-4eb072a59d5e" providerId="AD" clId="Web-{D4CB87A5-C1B1-8F62-71D6-BA0000EC31E9}" dt="2021-01-30T17:53:12.542" v="502" actId="20577"/>
          <ac:spMkLst>
            <pc:docMk/>
            <pc:sldMk cId="606157192" sldId="262"/>
            <ac:spMk id="2" creationId="{3B01D0E1-2E92-4B2A-97B5-E5A6922F4180}"/>
          </ac:spMkLst>
        </pc:spChg>
        <pc:spChg chg="mod">
          <ac:chgData name="školní psycholog" userId="S::psycholog@zsmnichovice.cz::f9d5cfa1-2fd6-4fbb-8f50-4eb072a59d5e" providerId="AD" clId="Web-{D4CB87A5-C1B1-8F62-71D6-BA0000EC31E9}" dt="2021-01-30T17:56:50.219" v="608" actId="20577"/>
          <ac:spMkLst>
            <pc:docMk/>
            <pc:sldMk cId="606157192" sldId="262"/>
            <ac:spMk id="3" creationId="{66BD0F72-8683-439C-965E-552BCBCD89A9}"/>
          </ac:spMkLst>
        </pc:spChg>
      </pc:sldChg>
      <pc:sldChg chg="modSp new">
        <pc:chgData name="školní psycholog" userId="S::psycholog@zsmnichovice.cz::f9d5cfa1-2fd6-4fbb-8f50-4eb072a59d5e" providerId="AD" clId="Web-{D4CB87A5-C1B1-8F62-71D6-BA0000EC31E9}" dt="2021-01-30T18:00:31.115" v="735" actId="20577"/>
        <pc:sldMkLst>
          <pc:docMk/>
          <pc:sldMk cId="3719153317" sldId="263"/>
        </pc:sldMkLst>
        <pc:spChg chg="mod">
          <ac:chgData name="školní psycholog" userId="S::psycholog@zsmnichovice.cz::f9d5cfa1-2fd6-4fbb-8f50-4eb072a59d5e" providerId="AD" clId="Web-{D4CB87A5-C1B1-8F62-71D6-BA0000EC31E9}" dt="2021-01-30T17:57:44.986" v="637" actId="20577"/>
          <ac:spMkLst>
            <pc:docMk/>
            <pc:sldMk cId="3719153317" sldId="263"/>
            <ac:spMk id="2" creationId="{8DBA8D09-A941-44E6-BC39-5AAC1ADE9200}"/>
          </ac:spMkLst>
        </pc:spChg>
        <pc:spChg chg="mod">
          <ac:chgData name="školní psycholog" userId="S::psycholog@zsmnichovice.cz::f9d5cfa1-2fd6-4fbb-8f50-4eb072a59d5e" providerId="AD" clId="Web-{D4CB87A5-C1B1-8F62-71D6-BA0000EC31E9}" dt="2021-01-30T18:00:31.115" v="735" actId="20577"/>
          <ac:spMkLst>
            <pc:docMk/>
            <pc:sldMk cId="3719153317" sldId="263"/>
            <ac:spMk id="3" creationId="{FB844B55-CBCC-443F-95A8-FA04395DBF0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254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340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78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161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336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417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548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886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660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A3A43DF-04A3-4662-88CA-28FDED1CFC09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467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29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19.09.2023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47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daniadovednosti.cz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du.ceskatelevize.cz/" TargetMode="External"/><Relationship Id="rId3" Type="http://schemas.openxmlformats.org/officeDocument/2006/relationships/hyperlink" Target="http://www.msmt.cz/" TargetMode="External"/><Relationship Id="rId7" Type="http://schemas.openxmlformats.org/officeDocument/2006/relationships/hyperlink" Target="http://www.karierko.cz/" TargetMode="External"/><Relationship Id="rId2" Type="http://schemas.openxmlformats.org/officeDocument/2006/relationships/hyperlink" Target="http://www.infoabsolvent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cholapragensis.cz/" TargetMode="External"/><Relationship Id="rId5" Type="http://schemas.openxmlformats.org/officeDocument/2006/relationships/hyperlink" Target="http://www.atlasskolstvi.cz/" TargetMode="External"/><Relationship Id="rId4" Type="http://schemas.openxmlformats.org/officeDocument/2006/relationships/hyperlink" Target="http://www.stredniskoly.cz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593668"/>
            <a:ext cx="9144000" cy="2490652"/>
          </a:xfrm>
        </p:spPr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  <a:cs typeface="Calibri Light"/>
              </a:rPr>
              <a:t>STRATEGIE VÝUKY NA 2. STUPNI</a:t>
            </a:r>
            <a:endParaRPr lang="cs-CZ" sz="5400" b="1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526971"/>
            <a:ext cx="9144000" cy="3085136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sz="3600" b="1" dirty="0" smtClean="0">
              <a:solidFill>
                <a:srgbClr val="FF0000"/>
              </a:solidFill>
            </a:endParaRPr>
          </a:p>
          <a:p>
            <a:pPr algn="ctr"/>
            <a:r>
              <a:rPr lang="cs-CZ" sz="3600" b="1" dirty="0" smtClean="0">
                <a:solidFill>
                  <a:schemeClr val="tx1"/>
                </a:solidFill>
              </a:rPr>
              <a:t>ŠKOLNÍ ROK 2022/2023</a:t>
            </a:r>
            <a:endParaRPr lang="cs-CZ" sz="3600" b="1" dirty="0">
              <a:solidFill>
                <a:schemeClr val="tx1"/>
              </a:solidFill>
            </a:endParaRPr>
          </a:p>
          <a:p>
            <a:pPr algn="ctr"/>
            <a:r>
              <a:rPr lang="cs-CZ" sz="3600" b="1" dirty="0" smtClean="0">
                <a:solidFill>
                  <a:schemeClr val="tx1"/>
                </a:solidFill>
              </a:rPr>
              <a:t>6. ROČNÍKY</a:t>
            </a:r>
            <a:endParaRPr lang="cs-CZ" sz="3600" b="1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1550"/>
            <a:ext cx="12192000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67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Projekt JOB START 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>
              <a:solidFill>
                <a:schemeClr val="accent2"/>
              </a:solidFill>
            </a:endParaRPr>
          </a:p>
          <a:p>
            <a:r>
              <a:rPr lang="cs-CZ" sz="3200" dirty="0" smtClean="0">
                <a:solidFill>
                  <a:schemeClr val="tx1"/>
                </a:solidFill>
              </a:rPr>
              <a:t>- pro všechny žáky z 8. tříd v naší škole - zdarma</a:t>
            </a:r>
          </a:p>
          <a:p>
            <a:r>
              <a:rPr lang="cs-CZ" sz="3200" dirty="0" smtClean="0">
                <a:solidFill>
                  <a:schemeClr val="tx1"/>
                </a:solidFill>
              </a:rPr>
              <a:t>- spolupráce s </a:t>
            </a:r>
            <a:r>
              <a:rPr lang="cs-CZ" sz="3200" dirty="0" smtClean="0">
                <a:solidFill>
                  <a:schemeClr val="tx1"/>
                </a:solidFill>
                <a:hlinkClick r:id="rId2"/>
              </a:rPr>
              <a:t>www.nadaniadovednosti.cz</a:t>
            </a:r>
            <a:endParaRPr lang="cs-CZ" sz="3200" dirty="0" smtClean="0">
              <a:solidFill>
                <a:schemeClr val="tx1"/>
              </a:solidFill>
            </a:endParaRPr>
          </a:p>
          <a:p>
            <a:r>
              <a:rPr lang="cs-CZ" sz="3200" dirty="0" smtClean="0">
                <a:solidFill>
                  <a:schemeClr val="tx1"/>
                </a:solidFill>
              </a:rPr>
              <a:t>- představení p. Linda Hurdová</a:t>
            </a:r>
          </a:p>
          <a:p>
            <a:r>
              <a:rPr lang="cs-CZ" sz="3200" dirty="0" smtClean="0">
                <a:solidFill>
                  <a:schemeClr val="tx1"/>
                </a:solidFill>
              </a:rPr>
              <a:t> </a:t>
            </a:r>
            <a:endParaRPr lang="cs-C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402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ZKUŠENOSTI Z MINULÉHO ROKU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4774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b="1" dirty="0" smtClean="0"/>
              <a:t>od rodičů: </a:t>
            </a:r>
          </a:p>
          <a:p>
            <a:pPr marL="0" indent="0">
              <a:buNone/>
            </a:pPr>
            <a:r>
              <a:rPr lang="cs-CZ" dirty="0"/>
              <a:t>z</a:t>
            </a:r>
            <a:r>
              <a:rPr lang="cs-CZ" dirty="0" smtClean="0"/>
              <a:t>ačít od září, děti potřebují vedení – dítě nemá šanci se připravit samo </a:t>
            </a:r>
            <a:br>
              <a:rPr lang="cs-CZ" dirty="0" smtClean="0"/>
            </a:br>
            <a:r>
              <a:rPr lang="cs-CZ" dirty="0" smtClean="0"/>
              <a:t>„lžou si do kapsy“ – nutná kontrola rodičů, </a:t>
            </a:r>
            <a:br>
              <a:rPr lang="cs-CZ" dirty="0" smtClean="0"/>
            </a:br>
            <a:r>
              <a:rPr lang="cs-CZ" dirty="0" smtClean="0"/>
              <a:t>v září děti otestovat a zjistit, jaká je výchozí pozice, </a:t>
            </a:r>
            <a:br>
              <a:rPr lang="cs-CZ" dirty="0" smtClean="0"/>
            </a:br>
            <a:r>
              <a:rPr lang="cs-CZ" dirty="0" smtClean="0"/>
              <a:t>většina rodičů nemá čas se s dětmi připravovat, </a:t>
            </a:r>
            <a:br>
              <a:rPr lang="cs-CZ" dirty="0" smtClean="0"/>
            </a:br>
            <a:r>
              <a:rPr lang="cs-CZ" dirty="0" smtClean="0"/>
              <a:t>uvítal bych, aby se škola zaměřila na JPZ, aby děti měly šanci se dostat, kam chtějí a na co mají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 smtClean="0"/>
              <a:t>od učitelů:</a:t>
            </a:r>
          </a:p>
          <a:p>
            <a:pPr marL="0" indent="0">
              <a:buNone/>
            </a:pPr>
            <a:r>
              <a:rPr lang="cs-CZ" dirty="0"/>
              <a:t>p</a:t>
            </a:r>
            <a:r>
              <a:rPr lang="cs-CZ" dirty="0" smtClean="0"/>
              <a:t>ředstava spousty dětí, že doučování zajistí, že se na školu dostanou,</a:t>
            </a:r>
            <a:br>
              <a:rPr lang="cs-CZ" dirty="0" smtClean="0"/>
            </a:br>
            <a:r>
              <a:rPr lang="cs-CZ" dirty="0" smtClean="0"/>
              <a:t> „odsedím to, rodiče to zaplatili – někdo to nějak do mě nalije“ – omluva své nečinnosti, </a:t>
            </a:r>
            <a:br>
              <a:rPr lang="cs-CZ" dirty="0" smtClean="0"/>
            </a:br>
            <a:r>
              <a:rPr lang="cs-CZ" dirty="0" smtClean="0"/>
              <a:t>reálná očekávání dětí jsou velmi důležitá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6425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ZKUŠENOSTI Z MINULÉHO ROKU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4724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b="1" dirty="0" smtClean="0"/>
              <a:t>od žáků:</a:t>
            </a:r>
          </a:p>
          <a:p>
            <a:pPr marL="0" indent="0">
              <a:buNone/>
            </a:pPr>
            <a:r>
              <a:rPr lang="cs-CZ" dirty="0" smtClean="0"/>
              <a:t>vědět, jestli je možné se na vybranou školu vůbec dostat – nepodcenit výběr</a:t>
            </a:r>
          </a:p>
          <a:p>
            <a:pPr marL="0" indent="0">
              <a:buNone/>
            </a:pPr>
            <a:r>
              <a:rPr lang="cs-CZ" dirty="0"/>
              <a:t>b</a:t>
            </a:r>
            <a:r>
              <a:rPr lang="cs-CZ" dirty="0" smtClean="0"/>
              <a:t>rát to tak, jak to je - každý se někam dostal </a:t>
            </a:r>
          </a:p>
          <a:p>
            <a:pPr marL="0" indent="0">
              <a:buNone/>
            </a:pPr>
            <a:r>
              <a:rPr lang="cs-CZ" b="1" dirty="0" smtClean="0"/>
              <a:t>strachy: media, škola, rodiče</a:t>
            </a:r>
          </a:p>
          <a:p>
            <a:pPr marL="0" indent="0">
              <a:buNone/>
            </a:pPr>
            <a:r>
              <a:rPr lang="cs-CZ" dirty="0" smtClean="0"/>
              <a:t>nevybírejte školu jen podle oboru, ale jděte tam a zjistěte, jak se tam cítíte (důvod k výběru: doprava, mám tam kamarády, jak působí škola, zaujal mě program, Den otevřených dveří, koukejte na záchody)</a:t>
            </a:r>
          </a:p>
          <a:p>
            <a:pPr marL="0" indent="0">
              <a:buNone/>
            </a:pPr>
            <a:r>
              <a:rPr lang="cs-CZ" dirty="0"/>
              <a:t>p</a:t>
            </a:r>
            <a:r>
              <a:rPr lang="cs-CZ" dirty="0" smtClean="0"/>
              <a:t>řípravné kurzy – chodila jsem tam pořád, neměla jsem volné víkendy (to udělala moje máma)</a:t>
            </a:r>
          </a:p>
          <a:p>
            <a:pPr marL="0" indent="0">
              <a:buNone/>
            </a:pPr>
            <a:r>
              <a:rPr lang="cs-CZ" dirty="0"/>
              <a:t>počítat testy z </a:t>
            </a:r>
            <a:r>
              <a:rPr lang="cs-CZ" dirty="0" smtClean="0"/>
              <a:t>minulosti</a:t>
            </a:r>
          </a:p>
          <a:p>
            <a:pPr marL="0" indent="0">
              <a:buNone/>
            </a:pPr>
            <a:r>
              <a:rPr lang="cs-CZ" dirty="0" smtClean="0"/>
              <a:t>rozklíčovat, jak </a:t>
            </a:r>
            <a:r>
              <a:rPr lang="cs-CZ" dirty="0" err="1" smtClean="0"/>
              <a:t>Cermat</a:t>
            </a:r>
            <a:r>
              <a:rPr lang="cs-CZ" dirty="0" smtClean="0"/>
              <a:t> přemýšlí</a:t>
            </a:r>
          </a:p>
          <a:p>
            <a:pPr marL="0" indent="0">
              <a:buNone/>
            </a:pPr>
            <a:r>
              <a:rPr lang="cs-CZ" dirty="0"/>
              <a:t>b</a:t>
            </a:r>
            <a:r>
              <a:rPr lang="cs-CZ" dirty="0" smtClean="0"/>
              <a:t>udete rádi, když budete mít v testu nějaká čísla – HODNĚ ČTĚTE!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7785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PŘIJÍMACÍ ZKOUŠKY – 2023/2024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286000"/>
            <a:ext cx="10058400" cy="3583094"/>
          </a:xfrm>
        </p:spPr>
        <p:txBody>
          <a:bodyPr/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Nemají finální podobu – chystá se změna legislativy</a:t>
            </a:r>
          </a:p>
          <a:p>
            <a:endParaRPr lang="cs-CZ" sz="2400" b="1" dirty="0" smtClean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CERMAT testy zůstanou </a:t>
            </a:r>
          </a:p>
          <a:p>
            <a:endParaRPr lang="cs-CZ" dirty="0"/>
          </a:p>
          <a:p>
            <a:r>
              <a:rPr lang="cs-CZ" b="1" dirty="0" smtClean="0"/>
              <a:t>Pravděpodobně: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elektronické podávání 3 přihlášek s prioritou, kam chcete být vybráni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 zrušení zápisových lístků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824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PŘÍPRAVA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6412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Volba povolání a příprava na střední školy je součástí většiny předmětů:</a:t>
            </a:r>
          </a:p>
          <a:p>
            <a:r>
              <a:rPr lang="cs-CZ" dirty="0" smtClean="0"/>
              <a:t>PRACOVNÍ ČINNOSTI – volba povolání</a:t>
            </a:r>
          </a:p>
          <a:p>
            <a:r>
              <a:rPr lang="cs-CZ" dirty="0" smtClean="0"/>
              <a:t>ZÁVĚREČNÉ PRÁCE – informatika</a:t>
            </a:r>
          </a:p>
          <a:p>
            <a:r>
              <a:rPr lang="cs-CZ" dirty="0" smtClean="0"/>
              <a:t>TALENTOVÉ BLOKY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SEMINÁŘE Z MATEMATIKY A SEMINÁŘE Z ČESKÉHO JAZYKA </a:t>
            </a:r>
            <a:r>
              <a:rPr lang="cs-CZ" b="1" dirty="0" smtClean="0"/>
              <a:t>– </a:t>
            </a:r>
            <a:r>
              <a:rPr lang="cs-CZ" dirty="0" smtClean="0"/>
              <a:t>cvičebnice TAKTIK + testy </a:t>
            </a:r>
            <a:r>
              <a:rPr lang="cs-CZ" dirty="0" err="1" smtClean="0"/>
              <a:t>Cermat</a:t>
            </a:r>
            <a:endParaRPr lang="cs-CZ" dirty="0" smtClean="0"/>
          </a:p>
          <a:p>
            <a:r>
              <a:rPr lang="cs-CZ" b="1" dirty="0" smtClean="0"/>
              <a:t>PŘÍPRAVA NA TALENTOVÉ ZKOUŠKY Z </a:t>
            </a:r>
            <a:r>
              <a:rPr lang="cs-CZ" b="1" dirty="0" err="1" smtClean="0"/>
              <a:t>Vv</a:t>
            </a:r>
            <a:r>
              <a:rPr lang="cs-CZ" b="1" dirty="0" smtClean="0"/>
              <a:t> </a:t>
            </a:r>
            <a:r>
              <a:rPr lang="cs-CZ" dirty="0" smtClean="0"/>
              <a:t>– Michaela </a:t>
            </a:r>
            <a:r>
              <a:rPr lang="cs-CZ" dirty="0" err="1" smtClean="0"/>
              <a:t>Vigo</a:t>
            </a:r>
            <a:endParaRPr lang="cs-CZ" dirty="0" smtClean="0"/>
          </a:p>
          <a:p>
            <a:pPr marL="201168" lvl="1" indent="0">
              <a:buNone/>
            </a:pPr>
            <a:endParaRPr lang="cs-CZ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 smtClean="0"/>
              <a:t>Testy </a:t>
            </a:r>
            <a:r>
              <a:rPr lang="cs-CZ" dirty="0"/>
              <a:t>profesní orientace  - nabídka </a:t>
            </a:r>
            <a:r>
              <a:rPr lang="cs-CZ" dirty="0" err="1"/>
              <a:t>Pedagogicko</a:t>
            </a:r>
            <a:r>
              <a:rPr lang="cs-CZ" dirty="0"/>
              <a:t> – psychologické </a:t>
            </a:r>
            <a:r>
              <a:rPr lang="cs-CZ" dirty="0" smtClean="0"/>
              <a:t>poradny</a:t>
            </a:r>
          </a:p>
          <a:p>
            <a:pPr marL="201168" lvl="1" indent="0">
              <a:buNone/>
            </a:pPr>
            <a:endParaRPr lang="cs-CZ" dirty="0"/>
          </a:p>
          <a:p>
            <a:pPr marL="201168" lvl="1" indent="0">
              <a:buNone/>
            </a:pPr>
            <a:r>
              <a:rPr lang="cs-CZ" dirty="0" smtClean="0"/>
              <a:t>PŘÍPRAVNÉ KURZY + ZKOUŠKY NANEČISTO – pořádá řada škol a firem</a:t>
            </a:r>
          </a:p>
          <a:p>
            <a:pPr marL="201168" lvl="1" indent="0">
              <a:buNone/>
            </a:pPr>
            <a:endParaRPr lang="cs-CZ" dirty="0"/>
          </a:p>
          <a:p>
            <a:pPr marL="201168" lvl="1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6634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INFORMACE – WEBOVÉ STRÁNKY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cs-CZ" dirty="0" smtClean="0">
              <a:hlinkClick r:id="rId2"/>
            </a:endParaRPr>
          </a:p>
          <a:p>
            <a:r>
              <a:rPr lang="cs-CZ" dirty="0" smtClean="0">
                <a:hlinkClick r:id="rId2"/>
              </a:rPr>
              <a:t>www.to-das.cz</a:t>
            </a:r>
          </a:p>
          <a:p>
            <a:r>
              <a:rPr lang="cs-CZ" dirty="0" smtClean="0">
                <a:hlinkClick r:id="rId2"/>
              </a:rPr>
              <a:t>www.kampodevitce.cz</a:t>
            </a:r>
          </a:p>
          <a:p>
            <a:r>
              <a:rPr lang="cs-CZ" dirty="0" smtClean="0">
                <a:hlinkClick r:id="rId2"/>
              </a:rPr>
              <a:t>www.infoabsolvent.cz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www.msmt.cz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www.stredniskoly.cz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www.atlasskolstvi.cz</a:t>
            </a:r>
            <a:r>
              <a:rPr lang="cs-CZ" dirty="0" smtClean="0"/>
              <a:t> </a:t>
            </a:r>
          </a:p>
          <a:p>
            <a:r>
              <a:rPr lang="cs-CZ" dirty="0">
                <a:hlinkClick r:id="rId6"/>
              </a:rPr>
              <a:t>www.scholapragensis.cz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www.karierko.cz</a:t>
            </a:r>
            <a:endParaRPr lang="cs-CZ" dirty="0" smtClean="0"/>
          </a:p>
          <a:p>
            <a:r>
              <a:rPr lang="cs-CZ" dirty="0">
                <a:hlinkClick r:id="rId8"/>
              </a:rPr>
              <a:t>www.edu.ceskatelevize.cz</a:t>
            </a:r>
            <a:endParaRPr lang="cs-CZ" dirty="0"/>
          </a:p>
          <a:p>
            <a:endParaRPr lang="cs-CZ" dirty="0"/>
          </a:p>
          <a:p>
            <a:r>
              <a:rPr lang="cs-CZ" sz="3000" b="1" dirty="0" smtClean="0"/>
              <a:t>DNY OTEVŘENÝCH DVEŘÍ </a:t>
            </a:r>
          </a:p>
          <a:p>
            <a:r>
              <a:rPr lang="cs-CZ" sz="3000" dirty="0" smtClean="0">
                <a:solidFill>
                  <a:schemeClr val="tx1"/>
                </a:solidFill>
              </a:rPr>
              <a:t>WEBOVÉ STRÁNKY ŠKOL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150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5902" y="475862"/>
            <a:ext cx="11856098" cy="4254758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Další informace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pro rodiče plánujeme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/>
              <a:t>podzim/jaro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6214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INFORMAČNÍ SCHŮZKY PRO RODIČE </a:t>
            </a:r>
            <a:r>
              <a:rPr lang="cs-CZ" b="1" dirty="0" smtClean="0"/>
              <a:t>8. a 9</a:t>
            </a:r>
            <a:r>
              <a:rPr lang="cs-CZ" b="1" dirty="0" smtClean="0"/>
              <a:t>. TŘÍD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algn="ctr"/>
            <a:r>
              <a:rPr lang="cs-CZ" dirty="0" smtClean="0"/>
              <a:t>6. ZÁŘÍ 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746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266008" y="1271847"/>
            <a:ext cx="11380124" cy="405661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sz="6700" b="1" dirty="0" smtClean="0"/>
              <a:t>JAKÉ JSOU ŠANCE</a:t>
            </a:r>
            <a:br>
              <a:rPr lang="cs-CZ" sz="6700" b="1" dirty="0" smtClean="0"/>
            </a:br>
            <a:r>
              <a:rPr lang="cs-CZ" sz="6700" b="1" dirty="0" smtClean="0"/>
              <a:t> </a:t>
            </a:r>
            <a:br>
              <a:rPr lang="cs-CZ" sz="6700" b="1" dirty="0" smtClean="0"/>
            </a:br>
            <a:r>
              <a:rPr lang="cs-CZ" sz="6700" b="1" dirty="0" smtClean="0"/>
              <a:t>NA PŘIJETÍ NA STŘEDNÍ ŠKOLU?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971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NIC NENÍ NEMOŽNÉ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>
              <a:solidFill>
                <a:schemeClr val="accent2"/>
              </a:solidFill>
            </a:endParaRPr>
          </a:p>
          <a:p>
            <a:r>
              <a:rPr lang="cs-CZ" sz="3200" b="1" dirty="0" smtClean="0">
                <a:solidFill>
                  <a:schemeClr val="accent2"/>
                </a:solidFill>
              </a:rPr>
              <a:t>MUSÍM SE ROZHODNOUT </a:t>
            </a:r>
            <a:r>
              <a:rPr lang="cs-CZ" sz="3200" dirty="0" smtClean="0">
                <a:solidFill>
                  <a:schemeClr val="accent2"/>
                </a:solidFill>
              </a:rPr>
              <a:t>– </a:t>
            </a:r>
            <a:r>
              <a:rPr lang="cs-CZ" sz="3200" dirty="0" smtClean="0">
                <a:solidFill>
                  <a:schemeClr val="tx1"/>
                </a:solidFill>
              </a:rPr>
              <a:t>cesty jsou různé</a:t>
            </a:r>
          </a:p>
          <a:p>
            <a:endParaRPr lang="cs-CZ" sz="3200" b="1" dirty="0">
              <a:solidFill>
                <a:schemeClr val="tx1"/>
              </a:solidFill>
            </a:endParaRPr>
          </a:p>
          <a:p>
            <a:r>
              <a:rPr lang="cs-CZ" sz="3200" b="1" dirty="0" smtClean="0">
                <a:solidFill>
                  <a:schemeClr val="accent2"/>
                </a:solidFill>
              </a:rPr>
              <a:t>MUSÍM PRO TO NĚCO UDĚLAT </a:t>
            </a:r>
            <a:r>
              <a:rPr lang="cs-CZ" sz="3200" dirty="0" smtClean="0">
                <a:solidFill>
                  <a:schemeClr val="accent2"/>
                </a:solidFill>
              </a:rPr>
              <a:t>– </a:t>
            </a:r>
            <a:r>
              <a:rPr lang="cs-CZ" sz="3200" dirty="0" smtClean="0">
                <a:solidFill>
                  <a:schemeClr val="tx1"/>
                </a:solidFill>
              </a:rPr>
              <a:t>přijímací zkoušky</a:t>
            </a:r>
            <a:endParaRPr lang="cs-C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140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PŘIJETÍ NA STŘEDNÍ ŠKOLY 2022/2023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89603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b="1" dirty="0" smtClean="0"/>
              <a:t>9. ročník </a:t>
            </a:r>
            <a:r>
              <a:rPr lang="cs-CZ" dirty="0" smtClean="0"/>
              <a:t>– celkem </a:t>
            </a:r>
            <a:r>
              <a:rPr lang="cs-CZ" b="1" dirty="0" smtClean="0"/>
              <a:t>64 žáků /přijato 64 žáků</a:t>
            </a:r>
            <a:endParaRPr lang="cs-CZ" dirty="0"/>
          </a:p>
          <a:p>
            <a:r>
              <a:rPr lang="cs-CZ" dirty="0" smtClean="0"/>
              <a:t>Z</a:t>
            </a:r>
            <a:r>
              <a:rPr lang="cs-CZ" dirty="0"/>
              <a:t> toho: 	</a:t>
            </a:r>
            <a:r>
              <a:rPr lang="cs-CZ" dirty="0" smtClean="0"/>
              <a:t>	gymnázia </a:t>
            </a:r>
            <a:r>
              <a:rPr lang="cs-CZ" dirty="0"/>
              <a:t>a lycea		</a:t>
            </a:r>
            <a:r>
              <a:rPr lang="cs-CZ" dirty="0" smtClean="0"/>
              <a:t>19 žáků</a:t>
            </a:r>
            <a:r>
              <a:rPr lang="cs-CZ" dirty="0"/>
              <a:t>			</a:t>
            </a:r>
            <a:r>
              <a:rPr lang="cs-CZ" dirty="0" smtClean="0"/>
              <a:t>29,7%</a:t>
            </a:r>
            <a:endParaRPr lang="cs-CZ" dirty="0"/>
          </a:p>
          <a:p>
            <a:r>
              <a:rPr lang="cs-CZ" dirty="0"/>
              <a:t>		</a:t>
            </a:r>
            <a:r>
              <a:rPr lang="cs-CZ" dirty="0" smtClean="0"/>
              <a:t>střední </a:t>
            </a:r>
            <a:r>
              <a:rPr lang="cs-CZ" dirty="0"/>
              <a:t>škola s maturitou	</a:t>
            </a:r>
            <a:r>
              <a:rPr lang="cs-CZ" dirty="0" smtClean="0"/>
              <a:t>33</a:t>
            </a:r>
            <a:r>
              <a:rPr lang="cs-CZ" dirty="0"/>
              <a:t>			</a:t>
            </a:r>
            <a:r>
              <a:rPr lang="cs-CZ" dirty="0" smtClean="0"/>
              <a:t>51,6%</a:t>
            </a:r>
            <a:endParaRPr lang="cs-CZ" dirty="0"/>
          </a:p>
          <a:p>
            <a:r>
              <a:rPr lang="cs-CZ" dirty="0"/>
              <a:t>		</a:t>
            </a:r>
            <a:r>
              <a:rPr lang="cs-CZ" dirty="0" smtClean="0"/>
              <a:t>střední </a:t>
            </a:r>
            <a:r>
              <a:rPr lang="cs-CZ" dirty="0"/>
              <a:t>odborné učiliště	</a:t>
            </a:r>
            <a:r>
              <a:rPr lang="cs-CZ" dirty="0" smtClean="0"/>
              <a:t>12</a:t>
            </a:r>
            <a:r>
              <a:rPr lang="cs-CZ" dirty="0"/>
              <a:t>			</a:t>
            </a:r>
            <a:r>
              <a:rPr lang="cs-CZ" dirty="0" smtClean="0"/>
              <a:t>18,7%</a:t>
            </a:r>
            <a:endParaRPr lang="cs-CZ" dirty="0"/>
          </a:p>
          <a:p>
            <a:r>
              <a:rPr lang="cs-CZ" dirty="0"/>
              <a:t>		 </a:t>
            </a:r>
          </a:p>
          <a:p>
            <a:r>
              <a:rPr lang="cs-CZ" b="1" u="sng" dirty="0" smtClean="0"/>
              <a:t>Nadprůměrné výsledky </a:t>
            </a:r>
            <a:r>
              <a:rPr lang="cs-CZ" b="1" u="sng" dirty="0"/>
              <a:t>jednotné přijímací zkoušky našich žáků v porovnání s celou </a:t>
            </a:r>
            <a:r>
              <a:rPr lang="cs-CZ" b="1" u="sng" dirty="0" smtClean="0"/>
              <a:t>ČR:</a:t>
            </a:r>
          </a:p>
          <a:p>
            <a:r>
              <a:rPr lang="cs-CZ" dirty="0" smtClean="0"/>
              <a:t>Český jazyk	</a:t>
            </a:r>
            <a:r>
              <a:rPr lang="cs-CZ" b="1" dirty="0" smtClean="0"/>
              <a:t>ZŠ </a:t>
            </a:r>
            <a:r>
              <a:rPr lang="cs-CZ" b="1" dirty="0"/>
              <a:t>Mnichovice </a:t>
            </a:r>
            <a:r>
              <a:rPr lang="cs-CZ" b="1" dirty="0" smtClean="0"/>
              <a:t>60,0%</a:t>
            </a:r>
            <a:r>
              <a:rPr lang="cs-CZ" dirty="0" smtClean="0"/>
              <a:t> </a:t>
            </a:r>
            <a:r>
              <a:rPr lang="cs-CZ" dirty="0"/>
              <a:t>	</a:t>
            </a:r>
            <a:r>
              <a:rPr lang="cs-CZ" dirty="0" smtClean="0"/>
              <a:t>	celá </a:t>
            </a:r>
            <a:r>
              <a:rPr lang="cs-CZ" dirty="0"/>
              <a:t>ČR </a:t>
            </a:r>
            <a:r>
              <a:rPr lang="cs-CZ" dirty="0" smtClean="0"/>
              <a:t>55,6%</a:t>
            </a:r>
            <a:r>
              <a:rPr lang="cs-CZ" dirty="0"/>
              <a:t>	 </a:t>
            </a:r>
          </a:p>
          <a:p>
            <a:r>
              <a:rPr lang="cs-CZ" dirty="0" smtClean="0"/>
              <a:t>Matematika	</a:t>
            </a:r>
            <a:r>
              <a:rPr lang="cs-CZ" b="1" dirty="0" smtClean="0"/>
              <a:t>ZŠ </a:t>
            </a:r>
            <a:r>
              <a:rPr lang="cs-CZ" b="1" dirty="0"/>
              <a:t>Mnichovice </a:t>
            </a:r>
            <a:r>
              <a:rPr lang="cs-CZ" b="1" dirty="0" smtClean="0"/>
              <a:t>50,3% </a:t>
            </a:r>
            <a:r>
              <a:rPr lang="cs-CZ" dirty="0"/>
              <a:t>	</a:t>
            </a:r>
            <a:r>
              <a:rPr lang="cs-CZ" dirty="0" smtClean="0"/>
              <a:t>	celá </a:t>
            </a:r>
            <a:r>
              <a:rPr lang="cs-CZ" dirty="0"/>
              <a:t>ČR </a:t>
            </a:r>
            <a:r>
              <a:rPr lang="cs-CZ" dirty="0" smtClean="0"/>
              <a:t>39,9%</a:t>
            </a: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780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PŘIJETÍ NA STŘEDNÍ ŠKOLY 2021/2022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89603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b="1" dirty="0" smtClean="0"/>
              <a:t>9. ročník </a:t>
            </a:r>
            <a:r>
              <a:rPr lang="cs-CZ" dirty="0" smtClean="0"/>
              <a:t>– celkem </a:t>
            </a:r>
            <a:r>
              <a:rPr lang="cs-CZ" b="1" dirty="0" smtClean="0"/>
              <a:t>85 žáků /přijato 85 žáků</a:t>
            </a:r>
            <a:endParaRPr lang="cs-CZ" dirty="0"/>
          </a:p>
          <a:p>
            <a:r>
              <a:rPr lang="cs-CZ" dirty="0" smtClean="0"/>
              <a:t>Z</a:t>
            </a:r>
            <a:r>
              <a:rPr lang="cs-CZ" dirty="0"/>
              <a:t> toho: 	</a:t>
            </a:r>
            <a:r>
              <a:rPr lang="cs-CZ" dirty="0" smtClean="0"/>
              <a:t>	gymnázia </a:t>
            </a:r>
            <a:r>
              <a:rPr lang="cs-CZ" dirty="0"/>
              <a:t>a lycea		</a:t>
            </a:r>
            <a:r>
              <a:rPr lang="cs-CZ" dirty="0" smtClean="0"/>
              <a:t>24 žáků</a:t>
            </a:r>
            <a:r>
              <a:rPr lang="cs-CZ" dirty="0"/>
              <a:t>			</a:t>
            </a:r>
            <a:r>
              <a:rPr lang="cs-CZ" dirty="0" smtClean="0"/>
              <a:t>28,2%</a:t>
            </a:r>
            <a:endParaRPr lang="cs-CZ" dirty="0"/>
          </a:p>
          <a:p>
            <a:r>
              <a:rPr lang="cs-CZ" dirty="0"/>
              <a:t>		</a:t>
            </a:r>
            <a:r>
              <a:rPr lang="cs-CZ" dirty="0" smtClean="0"/>
              <a:t>střední </a:t>
            </a:r>
            <a:r>
              <a:rPr lang="cs-CZ" dirty="0"/>
              <a:t>škola s maturitou	</a:t>
            </a:r>
            <a:r>
              <a:rPr lang="cs-CZ" dirty="0" smtClean="0"/>
              <a:t>55</a:t>
            </a:r>
            <a:r>
              <a:rPr lang="cs-CZ" dirty="0"/>
              <a:t>			</a:t>
            </a:r>
            <a:r>
              <a:rPr lang="cs-CZ" dirty="0" smtClean="0"/>
              <a:t>64,7%</a:t>
            </a:r>
            <a:endParaRPr lang="cs-CZ" dirty="0"/>
          </a:p>
          <a:p>
            <a:r>
              <a:rPr lang="cs-CZ" dirty="0"/>
              <a:t>		</a:t>
            </a:r>
            <a:r>
              <a:rPr lang="cs-CZ" dirty="0" smtClean="0"/>
              <a:t>střední </a:t>
            </a:r>
            <a:r>
              <a:rPr lang="cs-CZ" dirty="0"/>
              <a:t>odborné učiliště	</a:t>
            </a:r>
            <a:r>
              <a:rPr lang="cs-CZ" dirty="0" smtClean="0"/>
              <a:t>6</a:t>
            </a:r>
            <a:r>
              <a:rPr lang="cs-CZ" dirty="0"/>
              <a:t>			 </a:t>
            </a:r>
            <a:r>
              <a:rPr lang="cs-CZ" dirty="0" smtClean="0"/>
              <a:t>  7,1%</a:t>
            </a:r>
            <a:endParaRPr lang="cs-CZ" dirty="0"/>
          </a:p>
          <a:p>
            <a:r>
              <a:rPr lang="cs-CZ" dirty="0"/>
              <a:t>		 </a:t>
            </a:r>
          </a:p>
          <a:p>
            <a:r>
              <a:rPr lang="cs-CZ" b="1" u="sng" dirty="0" smtClean="0"/>
              <a:t>Nadprůměrné výsledky </a:t>
            </a:r>
            <a:r>
              <a:rPr lang="cs-CZ" b="1" u="sng" dirty="0"/>
              <a:t>jednotné přijímací zkoušky našich žáků v porovnání s celou </a:t>
            </a:r>
            <a:r>
              <a:rPr lang="cs-CZ" b="1" u="sng" dirty="0" smtClean="0"/>
              <a:t>ČR:</a:t>
            </a:r>
          </a:p>
          <a:p>
            <a:r>
              <a:rPr lang="cs-CZ" dirty="0" smtClean="0"/>
              <a:t>Český jazyk	</a:t>
            </a:r>
            <a:r>
              <a:rPr lang="cs-CZ" b="1" dirty="0" smtClean="0"/>
              <a:t>ZŠ </a:t>
            </a:r>
            <a:r>
              <a:rPr lang="cs-CZ" b="1" dirty="0"/>
              <a:t>Mnichovice </a:t>
            </a:r>
            <a:r>
              <a:rPr lang="cs-CZ" b="1" dirty="0" smtClean="0"/>
              <a:t>58,5  </a:t>
            </a:r>
            <a:r>
              <a:rPr lang="cs-CZ" b="1" dirty="0"/>
              <a:t>%</a:t>
            </a:r>
            <a:r>
              <a:rPr lang="cs-CZ" dirty="0"/>
              <a:t> 	</a:t>
            </a:r>
            <a:r>
              <a:rPr lang="cs-CZ" dirty="0" smtClean="0"/>
              <a:t>	celá </a:t>
            </a:r>
            <a:r>
              <a:rPr lang="cs-CZ" dirty="0"/>
              <a:t>ČR </a:t>
            </a:r>
            <a:r>
              <a:rPr lang="cs-CZ" dirty="0" smtClean="0"/>
              <a:t>55,7  </a:t>
            </a:r>
            <a:r>
              <a:rPr lang="cs-CZ" dirty="0"/>
              <a:t>%	 </a:t>
            </a:r>
          </a:p>
          <a:p>
            <a:r>
              <a:rPr lang="cs-CZ" dirty="0" smtClean="0"/>
              <a:t>Matematika	</a:t>
            </a:r>
            <a:r>
              <a:rPr lang="cs-CZ" b="1" dirty="0" smtClean="0"/>
              <a:t>ZŠ </a:t>
            </a:r>
            <a:r>
              <a:rPr lang="cs-CZ" b="1" dirty="0"/>
              <a:t>Mnichovice </a:t>
            </a:r>
            <a:r>
              <a:rPr lang="cs-CZ" b="1" dirty="0" smtClean="0"/>
              <a:t>49,5  </a:t>
            </a:r>
            <a:r>
              <a:rPr lang="cs-CZ" b="1" dirty="0"/>
              <a:t>% </a:t>
            </a:r>
            <a:r>
              <a:rPr lang="cs-CZ" dirty="0"/>
              <a:t>	</a:t>
            </a:r>
            <a:r>
              <a:rPr lang="cs-CZ" dirty="0" smtClean="0"/>
              <a:t>	celá </a:t>
            </a:r>
            <a:r>
              <a:rPr lang="cs-CZ" dirty="0"/>
              <a:t>ČR </a:t>
            </a:r>
            <a:r>
              <a:rPr lang="cs-CZ" dirty="0" smtClean="0"/>
              <a:t>45,4  </a:t>
            </a:r>
            <a:r>
              <a:rPr lang="cs-CZ" dirty="0"/>
              <a:t>%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665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PŘIJETÍ NA STŘEDNÍ ŠKOLY 2020/2021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89603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b="1" dirty="0" smtClean="0"/>
              <a:t>9. ročník </a:t>
            </a:r>
            <a:r>
              <a:rPr lang="cs-CZ" dirty="0" smtClean="0"/>
              <a:t>– celkem </a:t>
            </a:r>
            <a:r>
              <a:rPr lang="cs-CZ" b="1" dirty="0" smtClean="0"/>
              <a:t>69 žáků /přijato 68 </a:t>
            </a:r>
            <a:r>
              <a:rPr lang="cs-CZ" dirty="0" smtClean="0"/>
              <a:t>(1 žák – cizinec nepokračuje ve studiu)</a:t>
            </a:r>
          </a:p>
          <a:p>
            <a:r>
              <a:rPr lang="cs-CZ" dirty="0" smtClean="0"/>
              <a:t>Z</a:t>
            </a:r>
            <a:r>
              <a:rPr lang="cs-CZ" dirty="0"/>
              <a:t> toho: 	</a:t>
            </a:r>
            <a:r>
              <a:rPr lang="cs-CZ" dirty="0" smtClean="0"/>
              <a:t>	gymnázia </a:t>
            </a:r>
            <a:r>
              <a:rPr lang="cs-CZ" dirty="0"/>
              <a:t>a lycea		</a:t>
            </a:r>
            <a:r>
              <a:rPr lang="cs-CZ" dirty="0" smtClean="0"/>
              <a:t>17 žáků</a:t>
            </a:r>
            <a:r>
              <a:rPr lang="cs-CZ" dirty="0"/>
              <a:t>			24,6%</a:t>
            </a:r>
          </a:p>
          <a:p>
            <a:r>
              <a:rPr lang="cs-CZ" dirty="0"/>
              <a:t>		</a:t>
            </a:r>
            <a:r>
              <a:rPr lang="cs-CZ" dirty="0" smtClean="0"/>
              <a:t>střední </a:t>
            </a:r>
            <a:r>
              <a:rPr lang="cs-CZ" dirty="0"/>
              <a:t>škola s maturitou	37			53,6%</a:t>
            </a:r>
          </a:p>
          <a:p>
            <a:r>
              <a:rPr lang="cs-CZ" dirty="0"/>
              <a:t>		</a:t>
            </a:r>
            <a:r>
              <a:rPr lang="cs-CZ" dirty="0" smtClean="0"/>
              <a:t>střední </a:t>
            </a:r>
            <a:r>
              <a:rPr lang="cs-CZ" dirty="0"/>
              <a:t>odborné učiliště	14			20,3%</a:t>
            </a:r>
          </a:p>
          <a:p>
            <a:r>
              <a:rPr lang="cs-CZ" dirty="0"/>
              <a:t>		</a:t>
            </a:r>
            <a:r>
              <a:rPr lang="cs-CZ" dirty="0" smtClean="0"/>
              <a:t>nepokračuje </a:t>
            </a:r>
            <a:r>
              <a:rPr lang="cs-CZ" dirty="0"/>
              <a:t>		  1			  1,5%</a:t>
            </a:r>
          </a:p>
          <a:p>
            <a:r>
              <a:rPr lang="cs-CZ" dirty="0"/>
              <a:t> </a:t>
            </a:r>
          </a:p>
          <a:p>
            <a:r>
              <a:rPr lang="cs-CZ" b="1" u="sng" dirty="0" smtClean="0"/>
              <a:t>Nadprůměrné výsledky </a:t>
            </a:r>
            <a:r>
              <a:rPr lang="cs-CZ" b="1" u="sng" dirty="0"/>
              <a:t>jednotné přijímací zkoušky našich žáků v porovnání s celou </a:t>
            </a:r>
            <a:r>
              <a:rPr lang="cs-CZ" b="1" u="sng" dirty="0" smtClean="0"/>
              <a:t>ČR:</a:t>
            </a:r>
          </a:p>
          <a:p>
            <a:r>
              <a:rPr lang="cs-CZ" dirty="0" smtClean="0"/>
              <a:t>Český jazyk	</a:t>
            </a:r>
            <a:r>
              <a:rPr lang="cs-CZ" b="1" dirty="0" smtClean="0"/>
              <a:t>ZŠ </a:t>
            </a:r>
            <a:r>
              <a:rPr lang="cs-CZ" b="1" dirty="0"/>
              <a:t>Mnichovice 62,5 </a:t>
            </a:r>
            <a:r>
              <a:rPr lang="cs-CZ" b="1" dirty="0" smtClean="0"/>
              <a:t> </a:t>
            </a:r>
            <a:r>
              <a:rPr lang="cs-CZ" b="1" dirty="0"/>
              <a:t>%</a:t>
            </a:r>
            <a:r>
              <a:rPr lang="cs-CZ" dirty="0"/>
              <a:t> 	</a:t>
            </a:r>
            <a:r>
              <a:rPr lang="cs-CZ" dirty="0" smtClean="0"/>
              <a:t>	celá </a:t>
            </a:r>
            <a:r>
              <a:rPr lang="cs-CZ" dirty="0"/>
              <a:t>ČR 57,9 </a:t>
            </a:r>
            <a:r>
              <a:rPr lang="cs-CZ" dirty="0" smtClean="0"/>
              <a:t> </a:t>
            </a:r>
            <a:r>
              <a:rPr lang="cs-CZ" dirty="0"/>
              <a:t>%	 </a:t>
            </a:r>
          </a:p>
          <a:p>
            <a:r>
              <a:rPr lang="cs-CZ" dirty="0" smtClean="0"/>
              <a:t>Matematika	</a:t>
            </a:r>
            <a:r>
              <a:rPr lang="cs-CZ" b="1" dirty="0" smtClean="0"/>
              <a:t>ZŠ </a:t>
            </a:r>
            <a:r>
              <a:rPr lang="cs-CZ" b="1" dirty="0"/>
              <a:t>Mnichovice 56,4 </a:t>
            </a:r>
            <a:r>
              <a:rPr lang="cs-CZ" b="1" dirty="0" smtClean="0"/>
              <a:t> </a:t>
            </a:r>
            <a:r>
              <a:rPr lang="cs-CZ" b="1" dirty="0"/>
              <a:t>% </a:t>
            </a:r>
            <a:r>
              <a:rPr lang="cs-CZ" dirty="0"/>
              <a:t>	</a:t>
            </a:r>
            <a:r>
              <a:rPr lang="cs-CZ" dirty="0" smtClean="0"/>
              <a:t>	celá </a:t>
            </a:r>
            <a:r>
              <a:rPr lang="cs-CZ" dirty="0"/>
              <a:t>ČR 43,2 </a:t>
            </a:r>
            <a:r>
              <a:rPr lang="cs-CZ" dirty="0" smtClean="0"/>
              <a:t> </a:t>
            </a:r>
            <a:r>
              <a:rPr lang="cs-CZ" dirty="0"/>
              <a:t>%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268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STATISTIKA – 2021/2022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sz="2800" b="1" u="sng" dirty="0">
                <a:solidFill>
                  <a:schemeClr val="tx1"/>
                </a:solidFill>
              </a:rPr>
              <a:t>Š</a:t>
            </a:r>
            <a:r>
              <a:rPr lang="cs-CZ" sz="2800" b="1" u="sng" dirty="0" smtClean="0">
                <a:solidFill>
                  <a:schemeClr val="tx1"/>
                </a:solidFill>
              </a:rPr>
              <a:t>KOLY S MATURITOU:</a:t>
            </a:r>
          </a:p>
          <a:p>
            <a:r>
              <a:rPr lang="cs-CZ" sz="2800" dirty="0" smtClean="0"/>
              <a:t>Praha			83,5%</a:t>
            </a:r>
          </a:p>
          <a:p>
            <a:r>
              <a:rPr lang="cs-CZ" sz="2800" dirty="0" smtClean="0"/>
              <a:t>Středočeský kraj 		68,2%</a:t>
            </a:r>
          </a:p>
          <a:p>
            <a:r>
              <a:rPr lang="cs-CZ" sz="2800" dirty="0" smtClean="0"/>
              <a:t>Česká republika		71,9%</a:t>
            </a:r>
          </a:p>
          <a:p>
            <a:r>
              <a:rPr lang="cs-CZ" sz="2800" b="1" dirty="0" smtClean="0">
                <a:solidFill>
                  <a:schemeClr val="accent2"/>
                </a:solidFill>
              </a:rPr>
              <a:t>ZŠ Mnichovice		92,9%</a:t>
            </a:r>
            <a:endParaRPr lang="cs-CZ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45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OBLASTI KARIÉROVÉHO PORADENSTVÍ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72343"/>
            <a:ext cx="10515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A) Osobnostně – sociální rozvoj</a:t>
            </a:r>
            <a:br>
              <a:rPr lang="cs-CZ" b="1" dirty="0" smtClean="0"/>
            </a:br>
            <a:r>
              <a:rPr lang="cs-CZ" dirty="0" smtClean="0"/>
              <a:t>hodnoty </a:t>
            </a:r>
            <a:br>
              <a:rPr lang="cs-CZ" dirty="0" smtClean="0"/>
            </a:br>
            <a:r>
              <a:rPr lang="cs-CZ" dirty="0" smtClean="0"/>
              <a:t>sebepoznání (silné stránky, talenty, osobnostní předpoklady)</a:t>
            </a:r>
            <a:br>
              <a:rPr lang="cs-CZ" dirty="0" smtClean="0"/>
            </a:b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B) Informace</a:t>
            </a:r>
            <a:br>
              <a:rPr lang="cs-CZ" b="1" dirty="0" smtClean="0"/>
            </a:br>
            <a:r>
              <a:rPr lang="cs-CZ" dirty="0" smtClean="0"/>
              <a:t>kontakt s reálným světem: pracovní trh, návazné vzdělávání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C) Vlastní učení vedoucí k získání kompetencí </a:t>
            </a:r>
          </a:p>
          <a:p>
            <a:pPr marL="0" indent="0">
              <a:buNone/>
            </a:pPr>
            <a:r>
              <a:rPr lang="cs-CZ" dirty="0"/>
              <a:t>k</a:t>
            </a:r>
            <a:r>
              <a:rPr lang="cs-CZ" dirty="0" smtClean="0"/>
              <a:t>ompetence = soubor znalostí, dovedností, schopností, postojů a hodnot důležitých pro osobní rozvoj a uplatnění ve společnosti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Příprava na přijímací zkoušky na střední školy – intenzivně v 9. třídě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18695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</TotalTime>
  <Words>912</Words>
  <Application>Microsoft Office PowerPoint</Application>
  <PresentationFormat>Širokoúhlá obrazovka</PresentationFormat>
  <Paragraphs>119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Calibri</vt:lpstr>
      <vt:lpstr>Calibri Light</vt:lpstr>
      <vt:lpstr>Wingdings</vt:lpstr>
      <vt:lpstr>Retrospektiva</vt:lpstr>
      <vt:lpstr>STRATEGIE VÝUKY NA 2. STUPNI</vt:lpstr>
      <vt:lpstr>INFORMAČNÍ SCHŮZKY PRO RODIČE 8. a 9. TŘÍD</vt:lpstr>
      <vt:lpstr>       JAKÉ JSOU ŠANCE   NA PŘIJETÍ NA STŘEDNÍ ŠKOLU? </vt:lpstr>
      <vt:lpstr>NIC NENÍ NEMOŽNÉ</vt:lpstr>
      <vt:lpstr>PŘIJETÍ NA STŘEDNÍ ŠKOLY 2022/2023</vt:lpstr>
      <vt:lpstr>PŘIJETÍ NA STŘEDNÍ ŠKOLY 2021/2022</vt:lpstr>
      <vt:lpstr>PŘIJETÍ NA STŘEDNÍ ŠKOLY 2020/2021</vt:lpstr>
      <vt:lpstr>STATISTIKA – 2021/2022</vt:lpstr>
      <vt:lpstr>OBLASTI KARIÉROVÉHO PORADENSTVÍ</vt:lpstr>
      <vt:lpstr>Projekt JOB START </vt:lpstr>
      <vt:lpstr>ZKUŠENOSTI Z MINULÉHO ROKU</vt:lpstr>
      <vt:lpstr>ZKUŠENOSTI Z MINULÉHO ROKU</vt:lpstr>
      <vt:lpstr>PŘIJÍMACÍ ZKOUŠKY – 2023/2024</vt:lpstr>
      <vt:lpstr>PŘÍPRAVA</vt:lpstr>
      <vt:lpstr>INFORMACE – WEBOVÉ STRÁNKY</vt:lpstr>
      <vt:lpstr>Další informace pro rodiče plánujeme   podzim/jaro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Marcela Erbeková</dc:creator>
  <cp:lastModifiedBy>Marcela Erbeková</cp:lastModifiedBy>
  <cp:revision>205</cp:revision>
  <cp:lastPrinted>2022-11-07T11:19:06Z</cp:lastPrinted>
  <dcterms:created xsi:type="dcterms:W3CDTF">2021-01-30T17:24:21Z</dcterms:created>
  <dcterms:modified xsi:type="dcterms:W3CDTF">2023-09-19T07:44:17Z</dcterms:modified>
</cp:coreProperties>
</file>