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81" r:id="rId2"/>
    <p:sldId id="256" r:id="rId3"/>
    <p:sldId id="284" r:id="rId4"/>
    <p:sldId id="282" r:id="rId5"/>
    <p:sldId id="287" r:id="rId6"/>
    <p:sldId id="278" r:id="rId7"/>
    <p:sldId id="288" r:id="rId8"/>
    <p:sldId id="265" r:id="rId9"/>
    <p:sldId id="267" r:id="rId10"/>
    <p:sldId id="268" r:id="rId11"/>
    <p:sldId id="271" r:id="rId12"/>
    <p:sldId id="269" r:id="rId13"/>
    <p:sldId id="279" r:id="rId14"/>
    <p:sldId id="289" r:id="rId15"/>
    <p:sldId id="29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B87A5-C1B1-8F62-71D6-BA0000EC31E9}" v="1474" dt="2021-01-30T18:00:3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kolní psycholog" userId="S::psycholog@zsmnichovice.cz::f9d5cfa1-2fd6-4fbb-8f50-4eb072a59d5e" providerId="AD" clId="Web-{D4CB87A5-C1B1-8F62-71D6-BA0000EC31E9}"/>
    <pc:docChg chg="addSld modSld">
      <pc:chgData name="školní psycholog" userId="S::psycholog@zsmnichovice.cz::f9d5cfa1-2fd6-4fbb-8f50-4eb072a59d5e" providerId="AD" clId="Web-{D4CB87A5-C1B1-8F62-71D6-BA0000EC31E9}" dt="2021-01-30T18:00:31.115" v="735" actId="20577"/>
      <pc:docMkLst>
        <pc:docMk/>
      </pc:docMkLst>
      <pc:sldChg chg="modSp">
        <pc:chgData name="školní psycholog" userId="S::psycholog@zsmnichovice.cz::f9d5cfa1-2fd6-4fbb-8f50-4eb072a59d5e" providerId="AD" clId="Web-{D4CB87A5-C1B1-8F62-71D6-BA0000EC31E9}" dt="2021-01-30T17:26:49.052" v="30" actId="20577"/>
        <pc:sldMkLst>
          <pc:docMk/>
          <pc:sldMk cId="3799523001" sldId="256"/>
        </pc:sldMkLst>
        <pc:spChg chg="mod">
          <ac:chgData name="školní psycholog" userId="S::psycholog@zsmnichovice.cz::f9d5cfa1-2fd6-4fbb-8f50-4eb072a59d5e" providerId="AD" clId="Web-{D4CB87A5-C1B1-8F62-71D6-BA0000EC31E9}" dt="2021-01-30T17:26:49.052" v="30" actId="20577"/>
          <ac:spMkLst>
            <pc:docMk/>
            <pc:sldMk cId="3799523001" sldId="256"/>
            <ac:spMk id="2" creationId="{00000000-0000-0000-0000-000000000000}"/>
          </ac:spMkLst>
        </pc:spChg>
      </pc:sldChg>
      <pc:sldChg chg="modSp new">
        <pc:chgData name="školní psycholog" userId="S::psycholog@zsmnichovice.cz::f9d5cfa1-2fd6-4fbb-8f50-4eb072a59d5e" providerId="AD" clId="Web-{D4CB87A5-C1B1-8F62-71D6-BA0000EC31E9}" dt="2021-01-30T17:32:48.138" v="139" actId="20577"/>
        <pc:sldMkLst>
          <pc:docMk/>
          <pc:sldMk cId="95605973" sldId="257"/>
        </pc:sldMkLst>
        <pc:spChg chg="mod">
          <ac:chgData name="školní psycholog" userId="S::psycholog@zsmnichovice.cz::f9d5cfa1-2fd6-4fbb-8f50-4eb072a59d5e" providerId="AD" clId="Web-{D4CB87A5-C1B1-8F62-71D6-BA0000EC31E9}" dt="2021-01-30T17:27:48.272" v="46" actId="20577"/>
          <ac:spMkLst>
            <pc:docMk/>
            <pc:sldMk cId="95605973" sldId="257"/>
            <ac:spMk id="2" creationId="{FDDF94A6-2EC3-4290-A532-25A103CA7C78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7:32:48.138" v="139" actId="20577"/>
          <ac:spMkLst>
            <pc:docMk/>
            <pc:sldMk cId="95605973" sldId="257"/>
            <ac:spMk id="3" creationId="{481497E9-6F61-4126-9FDC-487EBD1618E8}"/>
          </ac:spMkLst>
        </pc:spChg>
      </pc:sldChg>
      <pc:sldChg chg="modSp new">
        <pc:chgData name="školní psycholog" userId="S::psycholog@zsmnichovice.cz::f9d5cfa1-2fd6-4fbb-8f50-4eb072a59d5e" providerId="AD" clId="Web-{D4CB87A5-C1B1-8F62-71D6-BA0000EC31E9}" dt="2021-01-30T17:39:25.632" v="235" actId="20577"/>
        <pc:sldMkLst>
          <pc:docMk/>
          <pc:sldMk cId="973932011" sldId="258"/>
        </pc:sldMkLst>
        <pc:spChg chg="mod">
          <ac:chgData name="školní psycholog" userId="S::psycholog@zsmnichovice.cz::f9d5cfa1-2fd6-4fbb-8f50-4eb072a59d5e" providerId="AD" clId="Web-{D4CB87A5-C1B1-8F62-71D6-BA0000EC31E9}" dt="2021-01-30T17:33:18.264" v="155" actId="20577"/>
          <ac:spMkLst>
            <pc:docMk/>
            <pc:sldMk cId="973932011" sldId="258"/>
            <ac:spMk id="2" creationId="{383FC368-CF72-4B7C-B8DF-055CA58A3F4C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7:39:25.632" v="235" actId="20577"/>
          <ac:spMkLst>
            <pc:docMk/>
            <pc:sldMk cId="973932011" sldId="258"/>
            <ac:spMk id="3" creationId="{8ECB7624-19C1-498A-92E7-F26A68E194A8}"/>
          </ac:spMkLst>
        </pc:spChg>
      </pc:sldChg>
      <pc:sldChg chg="modSp new">
        <pc:chgData name="školní psycholog" userId="S::psycholog@zsmnichovice.cz::f9d5cfa1-2fd6-4fbb-8f50-4eb072a59d5e" providerId="AD" clId="Web-{D4CB87A5-C1B1-8F62-71D6-BA0000EC31E9}" dt="2021-01-30T17:38:37.646" v="220" actId="20577"/>
        <pc:sldMkLst>
          <pc:docMk/>
          <pc:sldMk cId="4018355297" sldId="259"/>
        </pc:sldMkLst>
        <pc:spChg chg="mod">
          <ac:chgData name="školní psycholog" userId="S::psycholog@zsmnichovice.cz::f9d5cfa1-2fd6-4fbb-8f50-4eb072a59d5e" providerId="AD" clId="Web-{D4CB87A5-C1B1-8F62-71D6-BA0000EC31E9}" dt="2021-01-30T17:38:07.380" v="215" actId="20577"/>
          <ac:spMkLst>
            <pc:docMk/>
            <pc:sldMk cId="4018355297" sldId="259"/>
            <ac:spMk id="2" creationId="{8EB46AE4-2E69-4B8E-BC85-974E2DC919C6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7:38:37.646" v="220" actId="20577"/>
          <ac:spMkLst>
            <pc:docMk/>
            <pc:sldMk cId="4018355297" sldId="259"/>
            <ac:spMk id="3" creationId="{6461D6E8-84DF-4EBD-87C8-5FC355CD9636}"/>
          </ac:spMkLst>
        </pc:spChg>
      </pc:sldChg>
      <pc:sldChg chg="modSp new">
        <pc:chgData name="školní psycholog" userId="S::psycholog@zsmnichovice.cz::f9d5cfa1-2fd6-4fbb-8f50-4eb072a59d5e" providerId="AD" clId="Web-{D4CB87A5-C1B1-8F62-71D6-BA0000EC31E9}" dt="2021-01-30T17:52:56.651" v="485" actId="20577"/>
        <pc:sldMkLst>
          <pc:docMk/>
          <pc:sldMk cId="4090662623" sldId="260"/>
        </pc:sldMkLst>
        <pc:spChg chg="mod">
          <ac:chgData name="školní psycholog" userId="S::psycholog@zsmnichovice.cz::f9d5cfa1-2fd6-4fbb-8f50-4eb072a59d5e" providerId="AD" clId="Web-{D4CB87A5-C1B1-8F62-71D6-BA0000EC31E9}" dt="2021-01-30T17:40:10.789" v="253" actId="20577"/>
          <ac:spMkLst>
            <pc:docMk/>
            <pc:sldMk cId="4090662623" sldId="260"/>
            <ac:spMk id="2" creationId="{5AF4973E-E2A2-49FC-BA2A-FB2030B3EE1E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7:52:56.651" v="485" actId="20577"/>
          <ac:spMkLst>
            <pc:docMk/>
            <pc:sldMk cId="4090662623" sldId="260"/>
            <ac:spMk id="3" creationId="{3EF8F89C-0649-4A8D-967F-363F7F53DA72}"/>
          </ac:spMkLst>
        </pc:spChg>
      </pc:sldChg>
      <pc:sldChg chg="new">
        <pc:chgData name="školní psycholog" userId="S::psycholog@zsmnichovice.cz::f9d5cfa1-2fd6-4fbb-8f50-4eb072a59d5e" providerId="AD" clId="Web-{D4CB87A5-C1B1-8F62-71D6-BA0000EC31E9}" dt="2021-01-30T17:41:12.650" v="258"/>
        <pc:sldMkLst>
          <pc:docMk/>
          <pc:sldMk cId="358797705" sldId="261"/>
        </pc:sldMkLst>
      </pc:sldChg>
      <pc:sldChg chg="modSp new">
        <pc:chgData name="školní psycholog" userId="S::psycholog@zsmnichovice.cz::f9d5cfa1-2fd6-4fbb-8f50-4eb072a59d5e" providerId="AD" clId="Web-{D4CB87A5-C1B1-8F62-71D6-BA0000EC31E9}" dt="2021-01-30T17:56:50.219" v="608" actId="20577"/>
        <pc:sldMkLst>
          <pc:docMk/>
          <pc:sldMk cId="606157192" sldId="262"/>
        </pc:sldMkLst>
        <pc:spChg chg="mod">
          <ac:chgData name="školní psycholog" userId="S::psycholog@zsmnichovice.cz::f9d5cfa1-2fd6-4fbb-8f50-4eb072a59d5e" providerId="AD" clId="Web-{D4CB87A5-C1B1-8F62-71D6-BA0000EC31E9}" dt="2021-01-30T17:53:12.542" v="502" actId="20577"/>
          <ac:spMkLst>
            <pc:docMk/>
            <pc:sldMk cId="606157192" sldId="262"/>
            <ac:spMk id="2" creationId="{3B01D0E1-2E92-4B2A-97B5-E5A6922F4180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7:56:50.219" v="608" actId="20577"/>
          <ac:spMkLst>
            <pc:docMk/>
            <pc:sldMk cId="606157192" sldId="262"/>
            <ac:spMk id="3" creationId="{66BD0F72-8683-439C-965E-552BCBCD89A9}"/>
          </ac:spMkLst>
        </pc:spChg>
      </pc:sldChg>
      <pc:sldChg chg="modSp new">
        <pc:chgData name="školní psycholog" userId="S::psycholog@zsmnichovice.cz::f9d5cfa1-2fd6-4fbb-8f50-4eb072a59d5e" providerId="AD" clId="Web-{D4CB87A5-C1B1-8F62-71D6-BA0000EC31E9}" dt="2021-01-30T18:00:31.115" v="735" actId="20577"/>
        <pc:sldMkLst>
          <pc:docMk/>
          <pc:sldMk cId="3719153317" sldId="263"/>
        </pc:sldMkLst>
        <pc:spChg chg="mod">
          <ac:chgData name="školní psycholog" userId="S::psycholog@zsmnichovice.cz::f9d5cfa1-2fd6-4fbb-8f50-4eb072a59d5e" providerId="AD" clId="Web-{D4CB87A5-C1B1-8F62-71D6-BA0000EC31E9}" dt="2021-01-30T17:57:44.986" v="637" actId="20577"/>
          <ac:spMkLst>
            <pc:docMk/>
            <pc:sldMk cId="3719153317" sldId="263"/>
            <ac:spMk id="2" creationId="{8DBA8D09-A941-44E6-BC39-5AAC1ADE9200}"/>
          </ac:spMkLst>
        </pc:spChg>
        <pc:spChg chg="mod">
          <ac:chgData name="školní psycholog" userId="S::psycholog@zsmnichovice.cz::f9d5cfa1-2fd6-4fbb-8f50-4eb072a59d5e" providerId="AD" clId="Web-{D4CB87A5-C1B1-8F62-71D6-BA0000EC31E9}" dt="2021-01-30T18:00:31.115" v="735" actId="20577"/>
          <ac:spMkLst>
            <pc:docMk/>
            <pc:sldMk cId="3719153317" sldId="263"/>
            <ac:spMk id="3" creationId="{FB844B55-CBCC-443F-95A8-FA04395DBF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25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34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7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16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6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1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54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6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6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46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29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7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93668"/>
            <a:ext cx="9144000" cy="2490652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  <a:cs typeface="Calibri Light"/>
              </a:rPr>
              <a:t>STRATEGIE VÝUKY NA 2. STUPNI</a:t>
            </a:r>
            <a:endParaRPr lang="cs-CZ" sz="5400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526971"/>
            <a:ext cx="9144000" cy="308513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36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ŠKOLNÍ ROK 2022/2023</a:t>
            </a:r>
            <a:endParaRPr lang="cs-CZ" sz="3600" b="1" dirty="0">
              <a:solidFill>
                <a:schemeClr val="tx1"/>
              </a:solidFill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</a:rPr>
              <a:t>6. ROČNÍKY</a:t>
            </a:r>
            <a:endParaRPr lang="cs-CZ" sz="36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12192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ANGLICKÝ JAZYK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637211"/>
            <a:ext cx="10058400" cy="4641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3200" b="1" dirty="0" smtClean="0"/>
              <a:t>4 jazykové skupiny dle úrovně </a:t>
            </a:r>
            <a:r>
              <a:rPr lang="cs-CZ" sz="3200" dirty="0" smtClean="0"/>
              <a:t>jazykových znalostí a dovedností v rámci ročníku</a:t>
            </a:r>
          </a:p>
          <a:p>
            <a:r>
              <a:rPr lang="cs-CZ" sz="3200" b="1" dirty="0" smtClean="0"/>
              <a:t>Rozřazovací testy </a:t>
            </a:r>
            <a:r>
              <a:rPr lang="cs-CZ" sz="3200" dirty="0" smtClean="0"/>
              <a:t>z jazyka před nástupem do 6. třídy</a:t>
            </a:r>
          </a:p>
          <a:p>
            <a:r>
              <a:rPr lang="cs-CZ" sz="3200" dirty="0"/>
              <a:t> </a:t>
            </a:r>
            <a:r>
              <a:rPr lang="cs-CZ" sz="3400" dirty="0" smtClean="0"/>
              <a:t>Prostupnost mezi skupinami na základě vzdělávacích výsledků - individuálně</a:t>
            </a:r>
          </a:p>
          <a:p>
            <a:endParaRPr lang="cs-CZ" sz="3200" dirty="0" smtClean="0"/>
          </a:p>
          <a:p>
            <a:r>
              <a:rPr lang="cs-CZ" sz="3200" b="1" dirty="0" smtClean="0"/>
              <a:t>Nadstandardní jazyková výuka:</a:t>
            </a:r>
            <a:endParaRPr lang="cs-CZ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/>
              <a:t> </a:t>
            </a:r>
            <a:r>
              <a:rPr lang="cs-CZ" sz="3200" dirty="0" smtClean="0"/>
              <a:t>rodilí mluvčí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 smtClean="0"/>
              <a:t> odpolední </a:t>
            </a:r>
            <a:r>
              <a:rPr lang="cs-CZ" sz="3200" dirty="0"/>
              <a:t>jazykové kurzy v rámci mimoškolní nabídky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 smtClean="0"/>
              <a:t> mezinárodní projekty a výjezdy do zahraničí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 smtClean="0"/>
              <a:t> talentové bloky v angličtině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 smtClean="0"/>
              <a:t> další cizí jazyk (němčina, francouzština, španělština)</a:t>
            </a:r>
          </a:p>
          <a:p>
            <a:endParaRPr lang="cs-CZ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91" y="3588164"/>
            <a:ext cx="3629965" cy="248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MATEMATIKA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400" b="1" dirty="0" smtClean="0"/>
              <a:t>3 skupiny podle úrovně </a:t>
            </a:r>
            <a:r>
              <a:rPr lang="cs-CZ" sz="2400" dirty="0" smtClean="0"/>
              <a:t>v rámci ročníku</a:t>
            </a:r>
          </a:p>
          <a:p>
            <a:r>
              <a:rPr lang="cs-CZ" sz="2400" b="1" dirty="0" smtClean="0"/>
              <a:t>Rozřazovací testy </a:t>
            </a:r>
            <a:r>
              <a:rPr lang="cs-CZ" sz="2400" dirty="0" smtClean="0"/>
              <a:t>z matematiky před nástupem do 6. třídy</a:t>
            </a:r>
          </a:p>
          <a:p>
            <a:r>
              <a:rPr lang="cs-CZ" sz="2400" dirty="0" smtClean="0"/>
              <a:t>Prostupnost </a:t>
            </a:r>
            <a:r>
              <a:rPr lang="cs-CZ" sz="2400" dirty="0"/>
              <a:t>mezi skupinami na základě vzdělávacích výsledků </a:t>
            </a:r>
            <a:r>
              <a:rPr lang="cs-CZ" sz="2400" dirty="0" smtClean="0"/>
              <a:t>– individuálně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3200" dirty="0"/>
              <a:t>d</a:t>
            </a:r>
            <a:r>
              <a:rPr lang="cs-CZ" sz="3200" dirty="0" smtClean="0"/>
              <a:t>igitalizace, individualizace, diferenciace</a:t>
            </a:r>
          </a:p>
          <a:p>
            <a:pPr marL="0" indent="0">
              <a:buNone/>
            </a:pPr>
            <a:endParaRPr lang="cs-CZ" sz="2400" dirty="0" smtClean="0"/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6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TALENTOVÉ BLOKY S ODBORNÍKY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2849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/>
              <a:t>rozvoj talentu v oblastech: </a:t>
            </a:r>
          </a:p>
          <a:p>
            <a:r>
              <a:rPr lang="cs-CZ" sz="2400" b="1" dirty="0" smtClean="0"/>
              <a:t>PŘÍRODOVĚDNÁ, HUMANITNÍ, TVOŘIVÁ, POHYBOVÁ, JAZYKOVÁ, INTERPERSONÁLNÍ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vyučujeme </a:t>
            </a:r>
            <a:r>
              <a:rPr lang="cs-CZ" sz="2400" dirty="0"/>
              <a:t>najednou </a:t>
            </a:r>
            <a:r>
              <a:rPr lang="cs-CZ" sz="2400" b="1" dirty="0"/>
              <a:t>paralelní předmětové </a:t>
            </a:r>
            <a:r>
              <a:rPr lang="cs-CZ" sz="2400" b="1" dirty="0" smtClean="0"/>
              <a:t>bloky – navazují a rozšiřují „normální“ předměty: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2400" dirty="0"/>
              <a:t>	některé jsou zaměřené více studijně („rozvoj ducha</a:t>
            </a:r>
            <a:r>
              <a:rPr lang="cs-CZ" sz="2400" dirty="0" smtClean="0"/>
              <a:t>“)</a:t>
            </a:r>
            <a:br>
              <a:rPr lang="cs-CZ" sz="2400" dirty="0" smtClean="0"/>
            </a:br>
            <a:r>
              <a:rPr lang="cs-CZ" sz="2400" dirty="0"/>
              <a:t>	některé jsou zaměřené více prakticky („rozvoj těla</a:t>
            </a:r>
            <a:r>
              <a:rPr lang="cs-CZ" sz="2400" dirty="0" smtClean="0"/>
              <a:t>“)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400" dirty="0" smtClean="0"/>
          </a:p>
          <a:p>
            <a:pPr marL="0" indent="0">
              <a:buNone/>
              <a:defRPr/>
            </a:pPr>
            <a:r>
              <a:rPr lang="cs-CZ" altLang="cs-CZ" sz="2400" dirty="0" smtClean="0"/>
              <a:t>  během </a:t>
            </a:r>
            <a:r>
              <a:rPr lang="cs-CZ" altLang="cs-CZ" sz="2400" dirty="0"/>
              <a:t>druhého stupně si </a:t>
            </a:r>
            <a:r>
              <a:rPr lang="cs-CZ" altLang="cs-CZ" sz="2400" dirty="0" smtClean="0"/>
              <a:t>žáci </a:t>
            </a:r>
            <a:r>
              <a:rPr lang="cs-CZ" altLang="cs-CZ" sz="2400" b="1" dirty="0" smtClean="0"/>
              <a:t>mohou </a:t>
            </a:r>
            <a:r>
              <a:rPr lang="cs-CZ" altLang="cs-CZ" sz="2400" b="1" dirty="0"/>
              <a:t>vyzkoušet více </a:t>
            </a:r>
            <a:r>
              <a:rPr lang="cs-CZ" altLang="cs-CZ" sz="2400" b="1" dirty="0" smtClean="0"/>
              <a:t>oborů</a:t>
            </a:r>
            <a:endParaRPr lang="cs-CZ" sz="2400" dirty="0"/>
          </a:p>
          <a:p>
            <a:pPr>
              <a:defRPr/>
            </a:pPr>
            <a:r>
              <a:rPr lang="cs-CZ" altLang="cs-CZ" sz="2400" dirty="0" smtClean="0"/>
              <a:t>cílem </a:t>
            </a:r>
            <a:r>
              <a:rPr lang="cs-CZ" altLang="cs-CZ" sz="2400" dirty="0"/>
              <a:t>je </a:t>
            </a:r>
            <a:r>
              <a:rPr lang="cs-CZ" altLang="cs-CZ" sz="2400" b="1" dirty="0"/>
              <a:t>ÚSPĚCH</a:t>
            </a:r>
            <a:r>
              <a:rPr lang="cs-CZ" altLang="cs-CZ" sz="2400" dirty="0"/>
              <a:t> – </a:t>
            </a:r>
            <a:r>
              <a:rPr lang="cs-CZ" altLang="cs-CZ" sz="2400" b="1" dirty="0"/>
              <a:t>radost z dobře vykonané práce </a:t>
            </a:r>
            <a:r>
              <a:rPr lang="cs-CZ" altLang="cs-CZ" sz="2400" dirty="0"/>
              <a:t>– někdo má vlohy, někdo píli, někdo potřebuje „tlak učitele“</a:t>
            </a:r>
          </a:p>
          <a:p>
            <a:pPr>
              <a:defRPr/>
            </a:pPr>
            <a:r>
              <a:rPr lang="cs-CZ" altLang="cs-CZ" sz="2400" b="1" dirty="0"/>
              <a:t>zapojení žáků do plánování </a:t>
            </a:r>
            <a:r>
              <a:rPr lang="cs-CZ" altLang="cs-CZ" sz="2400" dirty="0" smtClean="0"/>
              <a:t>a </a:t>
            </a:r>
            <a:r>
              <a:rPr lang="cs-CZ" altLang="cs-CZ" sz="2400" b="1" dirty="0" smtClean="0"/>
              <a:t>propojení na reálný život </a:t>
            </a:r>
            <a:r>
              <a:rPr lang="cs-CZ" altLang="cs-CZ" sz="2400" dirty="0" smtClean="0"/>
              <a:t>- </a:t>
            </a:r>
            <a:r>
              <a:rPr lang="cs-CZ" sz="2400" dirty="0" smtClean="0"/>
              <a:t>projekt </a:t>
            </a:r>
            <a:r>
              <a:rPr lang="cs-CZ" sz="2400" dirty="0"/>
              <a:t>na jeden školní </a:t>
            </a:r>
            <a:r>
              <a:rPr lang="cs-CZ" sz="2400" dirty="0" smtClean="0"/>
              <a:t>rok</a:t>
            </a:r>
            <a:endParaRPr lang="cs-CZ" sz="2400" dirty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8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TALENTOVÉ BLOKY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328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400" dirty="0" smtClean="0"/>
              <a:t>ZÁŘÍ 2023 </a:t>
            </a:r>
            <a:r>
              <a:rPr lang="cs-CZ" sz="2400" b="1" dirty="0" smtClean="0"/>
              <a:t>– NOVÁ NABÍDKA PRO ŠKOLNÍ ROK 2023/2024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zachováme 6. + 7. třídy, 8. + 9. třídy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některé bloky 1 vyučující + jen někdy hosté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zvýšený počet bloků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 elektronizace přihlášek??</a:t>
            </a:r>
          </a:p>
          <a:p>
            <a:pPr algn="ctr"/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VÝBĚROVÉ ŘÍZENÍ </a:t>
            </a:r>
            <a:r>
              <a:rPr lang="cs-CZ" sz="2400" dirty="0" smtClean="0"/>
              <a:t>(v září 2023):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 smtClean="0"/>
              <a:t> motivace </a:t>
            </a:r>
            <a:r>
              <a:rPr lang="cs-CZ" sz="2400" dirty="0"/>
              <a:t>k výběru – krátká esej, ze které bude zřejmý zájem žáka o daný obor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 smtClean="0"/>
              <a:t> každý </a:t>
            </a:r>
            <a:r>
              <a:rPr lang="cs-CZ" sz="2400" dirty="0"/>
              <a:t>žák si vybere 3 předmětové bloky – jedna prioritní a další dvě </a:t>
            </a:r>
            <a:r>
              <a:rPr lang="cs-CZ" sz="2400" dirty="0" smtClean="0"/>
              <a:t>volby</a:t>
            </a:r>
            <a:endParaRPr lang="cs-CZ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2400" dirty="0" smtClean="0"/>
              <a:t> osobní </a:t>
            </a:r>
            <a:r>
              <a:rPr lang="cs-CZ" sz="2400" dirty="0"/>
              <a:t>pohovory/praktické zkoušky s vedoucími předmětu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46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74655"/>
              </p:ext>
            </p:extLst>
          </p:nvPr>
        </p:nvGraphicFramePr>
        <p:xfrm>
          <a:off x="531221" y="243844"/>
          <a:ext cx="11190519" cy="5960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878">
                  <a:extLst>
                    <a:ext uri="{9D8B030D-6E8A-4147-A177-3AD203B41FA5}">
                      <a16:colId xmlns:a16="http://schemas.microsoft.com/office/drawing/2014/main" val="3078606347"/>
                    </a:ext>
                  </a:extLst>
                </a:gridCol>
                <a:gridCol w="2164472">
                  <a:extLst>
                    <a:ext uri="{9D8B030D-6E8A-4147-A177-3AD203B41FA5}">
                      <a16:colId xmlns:a16="http://schemas.microsoft.com/office/drawing/2014/main" val="2058196952"/>
                    </a:ext>
                  </a:extLst>
                </a:gridCol>
                <a:gridCol w="1681945">
                  <a:extLst>
                    <a:ext uri="{9D8B030D-6E8A-4147-A177-3AD203B41FA5}">
                      <a16:colId xmlns:a16="http://schemas.microsoft.com/office/drawing/2014/main" val="3427445181"/>
                    </a:ext>
                  </a:extLst>
                </a:gridCol>
                <a:gridCol w="689323">
                  <a:extLst>
                    <a:ext uri="{9D8B030D-6E8A-4147-A177-3AD203B41FA5}">
                      <a16:colId xmlns:a16="http://schemas.microsoft.com/office/drawing/2014/main" val="864042093"/>
                    </a:ext>
                  </a:extLst>
                </a:gridCol>
                <a:gridCol w="689323">
                  <a:extLst>
                    <a:ext uri="{9D8B030D-6E8A-4147-A177-3AD203B41FA5}">
                      <a16:colId xmlns:a16="http://schemas.microsoft.com/office/drawing/2014/main" val="3165880033"/>
                    </a:ext>
                  </a:extLst>
                </a:gridCol>
                <a:gridCol w="689323">
                  <a:extLst>
                    <a:ext uri="{9D8B030D-6E8A-4147-A177-3AD203B41FA5}">
                      <a16:colId xmlns:a16="http://schemas.microsoft.com/office/drawing/2014/main" val="1883310240"/>
                    </a:ext>
                  </a:extLst>
                </a:gridCol>
                <a:gridCol w="689323">
                  <a:extLst>
                    <a:ext uri="{9D8B030D-6E8A-4147-A177-3AD203B41FA5}">
                      <a16:colId xmlns:a16="http://schemas.microsoft.com/office/drawing/2014/main" val="1156128638"/>
                    </a:ext>
                  </a:extLst>
                </a:gridCol>
                <a:gridCol w="689323">
                  <a:extLst>
                    <a:ext uri="{9D8B030D-6E8A-4147-A177-3AD203B41FA5}">
                      <a16:colId xmlns:a16="http://schemas.microsoft.com/office/drawing/2014/main" val="2271438475"/>
                    </a:ext>
                  </a:extLst>
                </a:gridCol>
                <a:gridCol w="1516509">
                  <a:extLst>
                    <a:ext uri="{9D8B030D-6E8A-4147-A177-3AD203B41FA5}">
                      <a16:colId xmlns:a16="http://schemas.microsoft.com/office/drawing/2014/main" val="1407332635"/>
                    </a:ext>
                  </a:extLst>
                </a:gridCol>
                <a:gridCol w="630100">
                  <a:extLst>
                    <a:ext uri="{9D8B030D-6E8A-4147-A177-3AD203B41FA5}">
                      <a16:colId xmlns:a16="http://schemas.microsoft.com/office/drawing/2014/main" val="2847521902"/>
                    </a:ext>
                  </a:extLst>
                </a:gridCol>
              </a:tblGrid>
              <a:tr h="3495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UČEBNÍ PLÁN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VZDĚLÁVACÍ OBLASTI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VZDĚLÁVACÍ OBORY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I. STUPEŇ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časová </a:t>
                      </a:r>
                      <a:r>
                        <a:rPr lang="cs-CZ" sz="1600" b="1" u="none" strike="noStrike" dirty="0" smtClean="0">
                          <a:effectLst/>
                        </a:rPr>
                        <a:t>dotace</a:t>
                      </a: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povinné - disponibilní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4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098563"/>
                  </a:ext>
                </a:extLst>
              </a:tr>
              <a:tr h="2125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 smtClean="0">
                          <a:effectLst/>
                        </a:rPr>
                        <a:t>I.STUPEŇ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ROČNÍK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320126"/>
                  </a:ext>
                </a:extLst>
              </a:tr>
              <a:tr h="221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2023/2024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54899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3.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4.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5.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72788"/>
                  </a:ext>
                </a:extLst>
              </a:tr>
              <a:tr h="4865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Jazyk a jazyková komunikace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Český jazyk a literatura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8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2758341701"/>
                  </a:ext>
                </a:extLst>
              </a:tr>
              <a:tr h="2852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Anglický jazyk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3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59019103"/>
                  </a:ext>
                </a:extLst>
              </a:tr>
              <a:tr h="4243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Matematika a její aplikace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4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5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896633029"/>
                  </a:ext>
                </a:extLst>
              </a:tr>
              <a:tr h="6390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Informační a komunikační technologie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606179830"/>
                  </a:ext>
                </a:extLst>
              </a:tr>
              <a:tr h="5084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Člověk a jeho svět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 smtClean="0">
                          <a:effectLst/>
                        </a:rPr>
                        <a:t>Prvouka/Přírodo</a:t>
                      </a:r>
                    </a:p>
                    <a:p>
                      <a:pPr algn="l" fontAlgn="ctr"/>
                      <a:r>
                        <a:rPr lang="cs-CZ" sz="1600" b="1" u="none" strike="noStrike" dirty="0" smtClean="0">
                          <a:effectLst/>
                        </a:rPr>
                        <a:t>věda/Vlastivěda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4130963744"/>
                  </a:ext>
                </a:extLst>
              </a:tr>
              <a:tr h="3078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Umění a kultura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Hudební výchova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629338304"/>
                  </a:ext>
                </a:extLst>
              </a:tr>
              <a:tr h="3714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 dirty="0">
                          <a:effectLst/>
                        </a:rPr>
                        <a:t>Výtvarná výchova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43986"/>
                  </a:ext>
                </a:extLst>
              </a:tr>
              <a:tr h="3078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Člověk a zdraví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Tělesná výchova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3831976372"/>
                  </a:ext>
                </a:extLst>
              </a:tr>
              <a:tr h="4243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Člověk a svět práce – pracovní činnosti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1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1788577113"/>
                  </a:ext>
                </a:extLst>
              </a:tr>
              <a:tr h="6390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Týdenní dotace povinná + disponibilní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20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22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26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102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extLst>
                  <a:ext uri="{0D108BD9-81ED-4DB2-BD59-A6C34878D82A}">
                    <a16:rowId xmlns:a16="http://schemas.microsoft.com/office/drawing/2014/main" val="3026086273"/>
                  </a:ext>
                </a:extLst>
              </a:tr>
              <a:tr h="42438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u="none" strike="noStrike">
                          <a:effectLst/>
                        </a:rPr>
                        <a:t>Celková časová dotace pro I.stupeň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03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>
                          <a:effectLst/>
                        </a:rPr>
                        <a:t> 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 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118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2" marR="6042" marT="6042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8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4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73652"/>
              </p:ext>
            </p:extLst>
          </p:nvPr>
        </p:nvGraphicFramePr>
        <p:xfrm>
          <a:off x="209007" y="165466"/>
          <a:ext cx="11747860" cy="6118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264">
                  <a:extLst>
                    <a:ext uri="{9D8B030D-6E8A-4147-A177-3AD203B41FA5}">
                      <a16:colId xmlns:a16="http://schemas.microsoft.com/office/drawing/2014/main" val="2657085890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2895352678"/>
                    </a:ext>
                  </a:extLst>
                </a:gridCol>
                <a:gridCol w="1354727">
                  <a:extLst>
                    <a:ext uri="{9D8B030D-6E8A-4147-A177-3AD203B41FA5}">
                      <a16:colId xmlns:a16="http://schemas.microsoft.com/office/drawing/2014/main" val="79894602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897211579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738164377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36897538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58455117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07683367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89796507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40838904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031111729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708635568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990097239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73548003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04258676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82107644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87134965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44095929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733508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110453691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86951813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24516683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3344084726"/>
                    </a:ext>
                  </a:extLst>
                </a:gridCol>
              </a:tblGrid>
              <a:tr h="2161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UČEBNÍ PLÁN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VZDĚLÁVACÍ OBLASTI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VZDĚLÁVACÍ OBORY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II. STUPEŇ NOVÁ STRATEGIE - ROČNÍK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součet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II. STUPEŇ s RVJ - ROČNÍK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součet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9704"/>
                  </a:ext>
                </a:extLst>
              </a:tr>
              <a:tr h="22467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II. STUPEŇ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61328"/>
                  </a:ext>
                </a:extLst>
              </a:tr>
              <a:tr h="2161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2023/2024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6.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7.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8.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9.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9.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95611"/>
                  </a:ext>
                </a:extLst>
              </a:tr>
              <a:tr h="3581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Jazyk a jazyková komunikace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Český jazyk a literatura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3959852442"/>
                  </a:ext>
                </a:extLst>
              </a:tr>
              <a:tr h="2514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Cizí jazyk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1847197937"/>
                  </a:ext>
                </a:extLst>
              </a:tr>
              <a:tr h="23323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Další jazyk 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147541944"/>
                  </a:ext>
                </a:extLst>
              </a:tr>
              <a:tr h="3215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Matematika a její aplikace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3330959014"/>
                  </a:ext>
                </a:extLst>
              </a:tr>
              <a:tr h="3581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Informační a komunikační technologie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580469586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Člověk a společnost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Dějepis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3687671755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Občanská výchova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u="none" strike="noStrike" dirty="0"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53883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Člověk a příroda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Fyzika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987518265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Chemie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30088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Přírodopis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946429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Zeměpis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14915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Umění a kultura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Hudební výchova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877352817"/>
                  </a:ext>
                </a:extLst>
              </a:tr>
              <a:tr h="1925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Výtvarná výchova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90450"/>
                  </a:ext>
                </a:extLst>
              </a:tr>
              <a:tr h="3581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Člověk a zdraví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Výchova ke zdraví – rodinná výchova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2257611599"/>
                  </a:ext>
                </a:extLst>
              </a:tr>
              <a:tr h="241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Tělesná výchova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77963"/>
                  </a:ext>
                </a:extLst>
              </a:tr>
              <a:tr h="3581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Člověk a svět práce – pracovní činnosti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2210077663"/>
                  </a:ext>
                </a:extLst>
              </a:tr>
              <a:tr h="201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Volitelný blok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1517347061"/>
                  </a:ext>
                </a:extLst>
              </a:tr>
              <a:tr h="201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Seminář z českého jazyka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 2</a:t>
                      </a:r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1484802406"/>
                  </a:ext>
                </a:extLst>
              </a:tr>
              <a:tr h="20113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Seminář z matematiky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cs-CZ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2532002329"/>
                  </a:ext>
                </a:extLst>
              </a:tr>
              <a:tr h="304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Týdenní dotace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29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104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cs-CZ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31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104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18</a:t>
                      </a:r>
                      <a:endParaRPr lang="cs-CZ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extLst>
                  <a:ext uri="{0D108BD9-81ED-4DB2-BD59-A6C34878D82A}">
                    <a16:rowId xmlns:a16="http://schemas.microsoft.com/office/drawing/2014/main" val="2473513024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Celková časová dotace pro II.stupeň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14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122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 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122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8" marR="4618" marT="4618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59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93668"/>
            <a:ext cx="9144000" cy="2490652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 smtClean="0">
                <a:solidFill>
                  <a:schemeClr val="tx1"/>
                </a:solidFill>
                <a:latin typeface="+mn-lt"/>
                <a:cs typeface="Calibri Light"/>
              </a:rPr>
              <a:t>VÝUKA</a:t>
            </a:r>
            <a:endParaRPr lang="cs-CZ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554583"/>
            <a:ext cx="9144000" cy="2057524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+mn-lt"/>
              </a:rPr>
              <a:t>ŠKOLNÍ ROK 2023/2024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MNICHOVICKÁ ŠKOLA PRO VŠECHNY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80597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Školský spádový obvod: </a:t>
            </a:r>
            <a:r>
              <a:rPr lang="cs-CZ" dirty="0" smtClean="0"/>
              <a:t>Mnichovice, Mirošovice, Hrusice, Struhařov, Všestary</a:t>
            </a:r>
          </a:p>
          <a:p>
            <a:r>
              <a:rPr lang="cs-CZ" dirty="0" smtClean="0"/>
              <a:t>„Malá škola do každé obce“ – 1. stupeň Mirošovice, Struhařov, příprava Všestary</a:t>
            </a:r>
          </a:p>
          <a:p>
            <a:endParaRPr lang="cs-CZ" b="1" dirty="0" smtClean="0"/>
          </a:p>
          <a:p>
            <a:r>
              <a:rPr lang="cs-CZ" b="1" dirty="0" smtClean="0"/>
              <a:t>KVALITNÍ 2. STUPEŇ „doma“ </a:t>
            </a:r>
            <a:r>
              <a:rPr lang="cs-CZ" dirty="0" smtClean="0"/>
              <a:t>- nejlepší základ pro život a další vzdělávací cestu každého žáka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b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b="1" u="sng" dirty="0" smtClean="0"/>
              <a:t>NAŠE </a:t>
            </a:r>
            <a:r>
              <a:rPr lang="cs-CZ" altLang="cs-CZ" b="1" u="sng" dirty="0"/>
              <a:t>HLAVNÍ CÍLE: </a:t>
            </a:r>
          </a:p>
          <a:p>
            <a:pPr>
              <a:defRPr/>
            </a:pPr>
            <a:r>
              <a:rPr lang="cs-CZ" altLang="cs-CZ" b="1" dirty="0" smtClean="0">
                <a:solidFill>
                  <a:schemeClr val="accent2"/>
                </a:solidFill>
              </a:rPr>
              <a:t>Diferencovaná </a:t>
            </a:r>
            <a:r>
              <a:rPr lang="cs-CZ" altLang="cs-CZ" b="1" dirty="0">
                <a:solidFill>
                  <a:schemeClr val="accent2"/>
                </a:solidFill>
              </a:rPr>
              <a:t>výuka </a:t>
            </a:r>
            <a:r>
              <a:rPr lang="cs-CZ" altLang="cs-CZ" dirty="0"/>
              <a:t>s důrazem na </a:t>
            </a:r>
            <a:r>
              <a:rPr lang="cs-CZ" altLang="cs-CZ" dirty="0" smtClean="0"/>
              <a:t>rozvoj potenciálu každého dítěte </a:t>
            </a:r>
            <a:r>
              <a:rPr lang="cs-CZ" altLang="cs-CZ" i="1" dirty="0" smtClean="0">
                <a:solidFill>
                  <a:schemeClr val="tx1"/>
                </a:solidFill>
              </a:rPr>
              <a:t>(učení</a:t>
            </a:r>
            <a:r>
              <a:rPr lang="cs-CZ" altLang="cs-CZ" i="1" dirty="0">
                <a:solidFill>
                  <a:schemeClr val="tx1"/>
                </a:solidFill>
              </a:rPr>
              <a:t>, </a:t>
            </a:r>
            <a:r>
              <a:rPr lang="cs-CZ" altLang="cs-CZ" b="1" i="1" dirty="0">
                <a:solidFill>
                  <a:schemeClr val="tx1"/>
                </a:solidFill>
              </a:rPr>
              <a:t>výkon</a:t>
            </a:r>
            <a:r>
              <a:rPr lang="cs-CZ" altLang="cs-CZ" i="1" dirty="0">
                <a:solidFill>
                  <a:schemeClr val="tx1"/>
                </a:solidFill>
              </a:rPr>
              <a:t>)</a:t>
            </a:r>
            <a:r>
              <a:rPr lang="cs-CZ" altLang="cs-CZ" dirty="0">
                <a:solidFill>
                  <a:schemeClr val="tx1"/>
                </a:solidFill>
              </a:rPr>
              <a:t>	</a:t>
            </a:r>
            <a:endParaRPr lang="cs-CZ" altLang="cs-CZ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Kvalitní podmínky </a:t>
            </a:r>
            <a:r>
              <a:rPr lang="cs-CZ" altLang="cs-CZ" dirty="0"/>
              <a:t>ke vzdělávání </a:t>
            </a:r>
            <a:r>
              <a:rPr lang="cs-CZ" altLang="cs-CZ" i="1" dirty="0">
                <a:solidFill>
                  <a:schemeClr val="tx1"/>
                </a:solidFill>
              </a:rPr>
              <a:t>(pravidla, </a:t>
            </a:r>
            <a:r>
              <a:rPr lang="cs-CZ" altLang="cs-CZ" b="1" i="1" dirty="0">
                <a:solidFill>
                  <a:schemeClr val="tx1"/>
                </a:solidFill>
              </a:rPr>
              <a:t>bezpečí</a:t>
            </a:r>
            <a:r>
              <a:rPr lang="cs-CZ" altLang="cs-CZ" i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altLang="cs-CZ" dirty="0"/>
              <a:t>Škola jako </a:t>
            </a:r>
            <a:r>
              <a:rPr lang="cs-CZ" altLang="cs-CZ" b="1" dirty="0">
                <a:solidFill>
                  <a:schemeClr val="accent2"/>
                </a:solidFill>
              </a:rPr>
              <a:t>komunitní</a:t>
            </a:r>
            <a:r>
              <a:rPr lang="cs-CZ" altLang="cs-CZ" dirty="0">
                <a:solidFill>
                  <a:schemeClr val="accent2"/>
                </a:solidFill>
              </a:rPr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centrum obce </a:t>
            </a:r>
            <a:r>
              <a:rPr lang="cs-CZ" altLang="cs-CZ" i="1" dirty="0" smtClean="0">
                <a:solidFill>
                  <a:schemeClr val="tx1"/>
                </a:solidFill>
              </a:rPr>
              <a:t>(</a:t>
            </a:r>
            <a:r>
              <a:rPr lang="cs-CZ" altLang="cs-CZ" i="1" dirty="0">
                <a:solidFill>
                  <a:schemeClr val="tx1"/>
                </a:solidFill>
              </a:rPr>
              <a:t>spolupráce, </a:t>
            </a:r>
            <a:r>
              <a:rPr lang="cs-CZ" altLang="cs-CZ" b="1" i="1" dirty="0">
                <a:solidFill>
                  <a:schemeClr val="tx1"/>
                </a:solidFill>
              </a:rPr>
              <a:t>vztahy</a:t>
            </a:r>
            <a:r>
              <a:rPr lang="cs-CZ" altLang="cs-CZ" i="1" dirty="0">
                <a:solidFill>
                  <a:schemeClr val="tx1"/>
                </a:solidFill>
              </a:rPr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PŘIJETÍ NA STŘEDNÍ ŠKOLY 2022/2023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60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9. ročník </a:t>
            </a:r>
            <a:r>
              <a:rPr lang="cs-CZ" dirty="0" smtClean="0"/>
              <a:t>– celkem </a:t>
            </a:r>
            <a:r>
              <a:rPr lang="cs-CZ" b="1" dirty="0" smtClean="0"/>
              <a:t>64 žáků /přijato 64 žáků</a:t>
            </a:r>
            <a:endParaRPr lang="cs-CZ" dirty="0"/>
          </a:p>
          <a:p>
            <a:r>
              <a:rPr lang="cs-CZ" dirty="0" smtClean="0"/>
              <a:t>Z</a:t>
            </a:r>
            <a:r>
              <a:rPr lang="cs-CZ" dirty="0"/>
              <a:t> toho: 	</a:t>
            </a:r>
            <a:r>
              <a:rPr lang="cs-CZ" dirty="0" smtClean="0"/>
              <a:t>	gymnázia </a:t>
            </a:r>
            <a:r>
              <a:rPr lang="cs-CZ" dirty="0"/>
              <a:t>a lycea		</a:t>
            </a:r>
            <a:r>
              <a:rPr lang="cs-CZ" dirty="0" smtClean="0"/>
              <a:t>19 žáků</a:t>
            </a:r>
            <a:r>
              <a:rPr lang="cs-CZ" dirty="0"/>
              <a:t>			</a:t>
            </a:r>
            <a:r>
              <a:rPr lang="cs-CZ" dirty="0" smtClean="0"/>
              <a:t>29,7%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škola s maturitou	</a:t>
            </a:r>
            <a:r>
              <a:rPr lang="cs-CZ" dirty="0" smtClean="0"/>
              <a:t>33</a:t>
            </a:r>
            <a:r>
              <a:rPr lang="cs-CZ" dirty="0"/>
              <a:t>			</a:t>
            </a:r>
            <a:r>
              <a:rPr lang="cs-CZ" dirty="0" smtClean="0"/>
              <a:t>51,6%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odborné učiliště	</a:t>
            </a:r>
            <a:r>
              <a:rPr lang="cs-CZ" dirty="0" smtClean="0"/>
              <a:t>12</a:t>
            </a:r>
            <a:r>
              <a:rPr lang="cs-CZ" dirty="0"/>
              <a:t>			</a:t>
            </a:r>
            <a:r>
              <a:rPr lang="cs-CZ" dirty="0" smtClean="0"/>
              <a:t>18,7%</a:t>
            </a:r>
            <a:endParaRPr lang="cs-CZ" dirty="0"/>
          </a:p>
          <a:p>
            <a:r>
              <a:rPr lang="cs-CZ" dirty="0"/>
              <a:t>		 </a:t>
            </a:r>
          </a:p>
          <a:p>
            <a:r>
              <a:rPr lang="cs-CZ" b="1" u="sng" dirty="0" smtClean="0"/>
              <a:t>Nadprůměrné výsledky </a:t>
            </a:r>
            <a:r>
              <a:rPr lang="cs-CZ" b="1" u="sng" dirty="0"/>
              <a:t>jednotné přijímací zkoušky našich žáků v porovnání s celou </a:t>
            </a:r>
            <a:r>
              <a:rPr lang="cs-CZ" b="1" u="sng" dirty="0" smtClean="0"/>
              <a:t>ČR:</a:t>
            </a:r>
          </a:p>
          <a:p>
            <a:r>
              <a:rPr lang="cs-CZ" dirty="0" smtClean="0"/>
              <a:t>Český jazyk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60,0%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55,6%</a:t>
            </a:r>
            <a:r>
              <a:rPr lang="cs-CZ" dirty="0"/>
              <a:t>	 </a:t>
            </a:r>
          </a:p>
          <a:p>
            <a:r>
              <a:rPr lang="cs-CZ" dirty="0" smtClean="0"/>
              <a:t>Matematika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50,3%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39,9%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PŘIJETÍ NA STŘEDNÍ ŠKOLY 2021/2022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60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b="1" dirty="0" smtClean="0"/>
              <a:t>9. ročník </a:t>
            </a:r>
            <a:r>
              <a:rPr lang="cs-CZ" dirty="0" smtClean="0"/>
              <a:t>– celkem </a:t>
            </a:r>
            <a:r>
              <a:rPr lang="cs-CZ" b="1" dirty="0" smtClean="0"/>
              <a:t>85 žáků /přijato 85 žáků</a:t>
            </a:r>
            <a:endParaRPr lang="cs-CZ" dirty="0"/>
          </a:p>
          <a:p>
            <a:r>
              <a:rPr lang="cs-CZ" dirty="0" smtClean="0"/>
              <a:t>Z</a:t>
            </a:r>
            <a:r>
              <a:rPr lang="cs-CZ" dirty="0"/>
              <a:t> toho: 	</a:t>
            </a:r>
            <a:r>
              <a:rPr lang="cs-CZ" dirty="0" smtClean="0"/>
              <a:t>	gymnázia </a:t>
            </a:r>
            <a:r>
              <a:rPr lang="cs-CZ" dirty="0"/>
              <a:t>a lycea		</a:t>
            </a:r>
            <a:r>
              <a:rPr lang="cs-CZ" dirty="0" smtClean="0"/>
              <a:t>24 žáků</a:t>
            </a:r>
            <a:r>
              <a:rPr lang="cs-CZ" dirty="0"/>
              <a:t>			</a:t>
            </a:r>
            <a:r>
              <a:rPr lang="cs-CZ" dirty="0" smtClean="0"/>
              <a:t>28,2%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škola s maturitou	</a:t>
            </a:r>
            <a:r>
              <a:rPr lang="cs-CZ" dirty="0" smtClean="0"/>
              <a:t>55</a:t>
            </a:r>
            <a:r>
              <a:rPr lang="cs-CZ" dirty="0"/>
              <a:t>			</a:t>
            </a:r>
            <a:r>
              <a:rPr lang="cs-CZ" dirty="0" smtClean="0"/>
              <a:t>64,7%</a:t>
            </a:r>
            <a:endParaRPr lang="cs-CZ" dirty="0"/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odborné učiliště	</a:t>
            </a:r>
            <a:r>
              <a:rPr lang="cs-CZ" dirty="0" smtClean="0"/>
              <a:t>6</a:t>
            </a:r>
            <a:r>
              <a:rPr lang="cs-CZ" dirty="0"/>
              <a:t>			 </a:t>
            </a:r>
            <a:r>
              <a:rPr lang="cs-CZ" dirty="0" smtClean="0"/>
              <a:t>  7,1%</a:t>
            </a:r>
            <a:endParaRPr lang="cs-CZ" dirty="0"/>
          </a:p>
          <a:p>
            <a:r>
              <a:rPr lang="cs-CZ" dirty="0"/>
              <a:t>		 </a:t>
            </a:r>
          </a:p>
          <a:p>
            <a:r>
              <a:rPr lang="cs-CZ" b="1" u="sng" dirty="0" smtClean="0"/>
              <a:t>Nadprůměrné výsledky </a:t>
            </a:r>
            <a:r>
              <a:rPr lang="cs-CZ" b="1" u="sng" dirty="0"/>
              <a:t>jednotné přijímací zkoušky našich žáků v porovnání s celou </a:t>
            </a:r>
            <a:r>
              <a:rPr lang="cs-CZ" b="1" u="sng" dirty="0" smtClean="0"/>
              <a:t>ČR:</a:t>
            </a:r>
          </a:p>
          <a:p>
            <a:r>
              <a:rPr lang="cs-CZ" dirty="0" smtClean="0"/>
              <a:t>Český jazyk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58,5%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55,7%</a:t>
            </a:r>
            <a:r>
              <a:rPr lang="cs-CZ" dirty="0"/>
              <a:t>	 </a:t>
            </a:r>
          </a:p>
          <a:p>
            <a:r>
              <a:rPr lang="cs-CZ" dirty="0" smtClean="0"/>
              <a:t>Matematika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49,5%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45,4%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44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PŘIJETÍ NA STŘEDNÍ ŠKOLY 2020/2021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9603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b="1" dirty="0" smtClean="0"/>
              <a:t>9. ročník </a:t>
            </a:r>
            <a:r>
              <a:rPr lang="cs-CZ" dirty="0" smtClean="0"/>
              <a:t>– celkem </a:t>
            </a:r>
            <a:r>
              <a:rPr lang="cs-CZ" b="1" dirty="0" smtClean="0"/>
              <a:t>69 žáků /přijato 68 </a:t>
            </a:r>
            <a:r>
              <a:rPr lang="cs-CZ" dirty="0" smtClean="0"/>
              <a:t>(1 žák – cizinec nepokračuje ve studiu)</a:t>
            </a:r>
          </a:p>
          <a:p>
            <a:r>
              <a:rPr lang="cs-CZ" dirty="0" smtClean="0"/>
              <a:t>Z</a:t>
            </a:r>
            <a:r>
              <a:rPr lang="cs-CZ" dirty="0"/>
              <a:t> toho: 	</a:t>
            </a:r>
            <a:r>
              <a:rPr lang="cs-CZ" dirty="0" smtClean="0"/>
              <a:t>	gymnázia </a:t>
            </a:r>
            <a:r>
              <a:rPr lang="cs-CZ" dirty="0"/>
              <a:t>a lycea		</a:t>
            </a:r>
            <a:r>
              <a:rPr lang="cs-CZ" dirty="0" smtClean="0"/>
              <a:t>17 žáků</a:t>
            </a:r>
            <a:r>
              <a:rPr lang="cs-CZ" dirty="0"/>
              <a:t>			24,6%</a:t>
            </a:r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škola s maturitou	37			53,6%</a:t>
            </a:r>
          </a:p>
          <a:p>
            <a:r>
              <a:rPr lang="cs-CZ" dirty="0"/>
              <a:t>		</a:t>
            </a:r>
            <a:r>
              <a:rPr lang="cs-CZ" dirty="0" smtClean="0"/>
              <a:t>střední </a:t>
            </a:r>
            <a:r>
              <a:rPr lang="cs-CZ" dirty="0"/>
              <a:t>odborné učiliště	14			20,3%</a:t>
            </a:r>
          </a:p>
          <a:p>
            <a:r>
              <a:rPr lang="cs-CZ" dirty="0"/>
              <a:t>		</a:t>
            </a:r>
            <a:r>
              <a:rPr lang="cs-CZ" dirty="0" smtClean="0"/>
              <a:t>nepokračuje </a:t>
            </a:r>
            <a:r>
              <a:rPr lang="cs-CZ" dirty="0"/>
              <a:t>		  1			  1,5%</a:t>
            </a:r>
          </a:p>
          <a:p>
            <a:r>
              <a:rPr lang="cs-CZ" dirty="0"/>
              <a:t> </a:t>
            </a:r>
          </a:p>
          <a:p>
            <a:r>
              <a:rPr lang="cs-CZ" b="1" u="sng" dirty="0" smtClean="0"/>
              <a:t>Nadprůměrné výsledky </a:t>
            </a:r>
            <a:r>
              <a:rPr lang="cs-CZ" b="1" u="sng" dirty="0"/>
              <a:t>jednotné přijímací zkoušky našich žáků v porovnání s celou </a:t>
            </a:r>
            <a:r>
              <a:rPr lang="cs-CZ" b="1" u="sng" dirty="0" smtClean="0"/>
              <a:t>ČR:</a:t>
            </a:r>
          </a:p>
          <a:p>
            <a:r>
              <a:rPr lang="cs-CZ" dirty="0" smtClean="0"/>
              <a:t>Český jazyk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62,5%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57,9%</a:t>
            </a:r>
            <a:r>
              <a:rPr lang="cs-CZ" dirty="0"/>
              <a:t>	 </a:t>
            </a:r>
          </a:p>
          <a:p>
            <a:r>
              <a:rPr lang="cs-CZ" dirty="0" smtClean="0"/>
              <a:t>Matematika	</a:t>
            </a:r>
            <a:r>
              <a:rPr lang="cs-CZ" b="1" dirty="0" smtClean="0"/>
              <a:t>ZŠ </a:t>
            </a:r>
            <a:r>
              <a:rPr lang="cs-CZ" b="1" dirty="0"/>
              <a:t>Mnichovice </a:t>
            </a:r>
            <a:r>
              <a:rPr lang="cs-CZ" b="1" dirty="0" smtClean="0"/>
              <a:t>56,4% </a:t>
            </a:r>
            <a:r>
              <a:rPr lang="cs-CZ" dirty="0"/>
              <a:t>	</a:t>
            </a:r>
            <a:r>
              <a:rPr lang="cs-CZ" dirty="0" smtClean="0"/>
              <a:t>	celá </a:t>
            </a:r>
            <a:r>
              <a:rPr lang="cs-CZ" dirty="0"/>
              <a:t>ČR </a:t>
            </a:r>
            <a:r>
              <a:rPr lang="cs-CZ" dirty="0" smtClean="0"/>
              <a:t>43,2%</a:t>
            </a:r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6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PRIORITA: KARIÉROVÉ PORADENSTVÍ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097280" y="1997838"/>
            <a:ext cx="10058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/>
              <a:t>systém </a:t>
            </a:r>
            <a:r>
              <a:rPr lang="cs-CZ" sz="2000" i="1" dirty="0"/>
              <a:t>služeb (= činností), které pomáhají jednotlivcům různého věku a v jakémkoli období života při volbě vzdělávání, profesní přípravy, povolání a při řízení jejich vlastní kariéry </a:t>
            </a:r>
            <a:r>
              <a:rPr lang="cs-CZ" sz="2000" i="1" dirty="0" smtClean="0"/>
              <a:t>(= </a:t>
            </a:r>
            <a:r>
              <a:rPr lang="cs-CZ" sz="2000" i="1" dirty="0"/>
              <a:t>života</a:t>
            </a:r>
            <a:r>
              <a:rPr lang="cs-CZ" sz="2000" i="1" dirty="0" smtClean="0"/>
              <a:t>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sz="2000" b="1" dirty="0" smtClean="0"/>
              <a:t>Osobnostně </a:t>
            </a:r>
            <a:r>
              <a:rPr lang="cs-CZ" sz="2000" b="1" dirty="0"/>
              <a:t>– sociální rozvoj</a:t>
            </a:r>
          </a:p>
          <a:p>
            <a:r>
              <a:rPr lang="cs-CZ" sz="2000" b="1" dirty="0" smtClean="0"/>
              <a:t>Informace </a:t>
            </a:r>
            <a:r>
              <a:rPr lang="cs-CZ" sz="2000" dirty="0" smtClean="0"/>
              <a:t>– pracovní </a:t>
            </a:r>
            <a:r>
              <a:rPr lang="cs-CZ" sz="2000" dirty="0"/>
              <a:t>trh, návazné vzdělávání</a:t>
            </a:r>
          </a:p>
          <a:p>
            <a:r>
              <a:rPr lang="cs-CZ" sz="2000" b="1" dirty="0" smtClean="0"/>
              <a:t>Vlastní </a:t>
            </a:r>
            <a:r>
              <a:rPr lang="cs-CZ" sz="2000" b="1" dirty="0"/>
              <a:t>učení vedoucí k získání kompetencí </a:t>
            </a:r>
          </a:p>
          <a:p>
            <a:r>
              <a:rPr lang="cs-CZ" sz="2000" dirty="0"/>
              <a:t>kompetence = soubor znalostí, dovedností, schopností, postojů a hodnot důležitých pro osobní rozvoj a uplatnění ve </a:t>
            </a:r>
            <a:r>
              <a:rPr lang="cs-CZ" sz="2000" dirty="0" smtClean="0"/>
              <a:t>společnosti</a:t>
            </a:r>
          </a:p>
          <a:p>
            <a:r>
              <a:rPr lang="cs-CZ" sz="2000" b="1" dirty="0" smtClean="0">
                <a:solidFill>
                  <a:srgbClr val="C00000"/>
                </a:solidFill>
              </a:rPr>
              <a:t>NOVĚ: </a:t>
            </a:r>
            <a:r>
              <a:rPr lang="cs-CZ" sz="2000" dirty="0" smtClean="0"/>
              <a:t>spolupráce s Nadání a dovednosti, </a:t>
            </a:r>
            <a:r>
              <a:rPr lang="cs-CZ" sz="2000" dirty="0" smtClean="0">
                <a:solidFill>
                  <a:srgbClr val="C00000"/>
                </a:solidFill>
              </a:rPr>
              <a:t>projekt JOB START – pro 8. třídy</a:t>
            </a:r>
            <a:endParaRPr lang="cs-CZ" sz="2000" dirty="0">
              <a:solidFill>
                <a:srgbClr val="C0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b="1" dirty="0" smtClean="0"/>
              <a:t>Připravujeme </a:t>
            </a:r>
            <a:r>
              <a:rPr lang="cs-CZ" sz="2000" b="1" dirty="0"/>
              <a:t>žáky na přijímací zkoušky na střední školy v 9. ročníku:</a:t>
            </a:r>
          </a:p>
          <a:p>
            <a:r>
              <a:rPr lang="cs-CZ" sz="2000" dirty="0"/>
              <a:t>semináře z M a ČJ jako součást </a:t>
            </a:r>
            <a:r>
              <a:rPr lang="cs-CZ" sz="2000" dirty="0" smtClean="0"/>
              <a:t>výuky - </a:t>
            </a:r>
            <a:r>
              <a:rPr lang="cs-CZ" sz="2000" b="1" dirty="0" smtClean="0">
                <a:solidFill>
                  <a:srgbClr val="C00000"/>
                </a:solidFill>
              </a:rPr>
              <a:t>NOVĚ</a:t>
            </a:r>
            <a:r>
              <a:rPr lang="cs-CZ" sz="2000" dirty="0" smtClean="0"/>
              <a:t>: </a:t>
            </a:r>
            <a:r>
              <a:rPr lang="cs-CZ" sz="2000" dirty="0" smtClean="0">
                <a:solidFill>
                  <a:srgbClr val="C00000"/>
                </a:solidFill>
              </a:rPr>
              <a:t>dvouhodinové semináře s jiným učitelem</a:t>
            </a:r>
          </a:p>
          <a:p>
            <a:r>
              <a:rPr lang="cs-CZ" sz="2000" dirty="0" smtClean="0"/>
              <a:t>odpolední </a:t>
            </a:r>
            <a:r>
              <a:rPr lang="cs-CZ" sz="2000" dirty="0"/>
              <a:t>online kurzy, zkoušky </a:t>
            </a:r>
            <a:r>
              <a:rPr lang="cs-CZ" sz="2000" dirty="0" smtClean="0"/>
              <a:t>nanečisto, přípravné kurzy na talentové zkoušky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6302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MNICHOVICKÁ ŠKOLA PRO VŠECHNY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š</a:t>
            </a:r>
            <a:r>
              <a:rPr lang="cs-CZ" sz="2400" dirty="0" smtClean="0"/>
              <a:t>kolní rok 2023/2024 </a:t>
            </a:r>
            <a:r>
              <a:rPr lang="cs-CZ" sz="2400" b="1" dirty="0" smtClean="0"/>
              <a:t>třetí rok nové strategie na II. stupni</a:t>
            </a:r>
          </a:p>
          <a:p>
            <a:r>
              <a:rPr lang="cs-CZ" sz="2400" dirty="0" smtClean="0"/>
              <a:t>navazujeme </a:t>
            </a:r>
            <a:r>
              <a:rPr lang="cs-CZ" sz="2400" dirty="0"/>
              <a:t>na zkušenosti z jazykových a talentových tříd</a:t>
            </a:r>
          </a:p>
          <a:p>
            <a:endParaRPr lang="cs-CZ" sz="2400" dirty="0" smtClean="0"/>
          </a:p>
          <a:p>
            <a:r>
              <a:rPr lang="cs-CZ" sz="3200" b="1" dirty="0" smtClean="0">
                <a:solidFill>
                  <a:schemeClr val="tx1"/>
                </a:solidFill>
              </a:rPr>
              <a:t>zachování třídních kolektivů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m</a:t>
            </a:r>
            <a:r>
              <a:rPr lang="cs-CZ" sz="3200" b="1" dirty="0" smtClean="0">
                <a:solidFill>
                  <a:schemeClr val="tx1"/>
                </a:solidFill>
              </a:rPr>
              <a:t>ezitřídní skupiny  </a:t>
            </a:r>
            <a:r>
              <a:rPr lang="cs-CZ" sz="3200" dirty="0" smtClean="0"/>
              <a:t>– podle zájmu, schopností a výkonu dětí </a:t>
            </a:r>
            <a:endParaRPr lang="cs-CZ" sz="2400" dirty="0"/>
          </a:p>
          <a:p>
            <a:endParaRPr lang="cs-CZ" sz="2400" b="1" dirty="0" smtClean="0"/>
          </a:p>
          <a:p>
            <a:r>
              <a:rPr lang="cs-CZ" sz="2400" b="1" dirty="0" smtClean="0"/>
              <a:t>Každý žák: </a:t>
            </a:r>
          </a:p>
          <a:p>
            <a:r>
              <a:rPr lang="cs-CZ" sz="2400" dirty="0" smtClean="0"/>
              <a:t>20 hodin/týdně v kolektivu své třídy</a:t>
            </a:r>
          </a:p>
          <a:p>
            <a:pPr marL="0" indent="0">
              <a:buNone/>
            </a:pPr>
            <a:r>
              <a:rPr lang="cs-CZ" sz="2400" dirty="0" smtClean="0"/>
              <a:t> 10 hodin/týdně v diferenciovaných skupinách v rámci ročníku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9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HLAVNÍ DŮRAZ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3200" b="1" dirty="0" smtClean="0">
                <a:solidFill>
                  <a:schemeClr val="tx1"/>
                </a:solidFill>
              </a:rPr>
              <a:t>angličtina</a:t>
            </a:r>
            <a:r>
              <a:rPr lang="cs-CZ" sz="3200" dirty="0" smtClean="0">
                <a:solidFill>
                  <a:schemeClr val="tx1"/>
                </a:solidFill>
              </a:rPr>
              <a:t> podle úrovně</a:t>
            </a:r>
          </a:p>
          <a:p>
            <a:r>
              <a:rPr lang="cs-CZ" sz="3200" b="1" dirty="0">
                <a:solidFill>
                  <a:schemeClr val="tx1"/>
                </a:solidFill>
              </a:rPr>
              <a:t>matematika</a:t>
            </a:r>
            <a:r>
              <a:rPr lang="cs-CZ" sz="3200" dirty="0">
                <a:solidFill>
                  <a:schemeClr val="tx1"/>
                </a:solidFill>
              </a:rPr>
              <a:t> podle úrovní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volitelné </a:t>
            </a:r>
            <a:r>
              <a:rPr lang="cs-CZ" sz="3200" b="1" dirty="0" smtClean="0">
                <a:solidFill>
                  <a:schemeClr val="tx1"/>
                </a:solidFill>
              </a:rPr>
              <a:t>talentové bloky </a:t>
            </a:r>
            <a:r>
              <a:rPr lang="cs-CZ" sz="3200" dirty="0" smtClean="0">
                <a:solidFill>
                  <a:schemeClr val="tx1"/>
                </a:solidFill>
              </a:rPr>
              <a:t>s odborníky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cs-CZ" sz="3200" b="1" dirty="0" smtClean="0">
                <a:solidFill>
                  <a:schemeClr val="tx1"/>
                </a:solidFill>
              </a:rPr>
              <a:t>Digitalizace </a:t>
            </a:r>
            <a:r>
              <a:rPr lang="cs-CZ" sz="3200" dirty="0" smtClean="0"/>
              <a:t>– nezbytná součást moderní výuky</a:t>
            </a:r>
          </a:p>
          <a:p>
            <a:pPr marL="384048" lvl="2" indent="0">
              <a:buNone/>
            </a:pPr>
            <a:r>
              <a:rPr lang="cs-CZ" sz="2600" i="1" dirty="0" smtClean="0">
                <a:solidFill>
                  <a:schemeClr val="tx1"/>
                </a:solidFill>
              </a:rPr>
              <a:t>nová </a:t>
            </a:r>
            <a:r>
              <a:rPr lang="cs-CZ" sz="2600" i="1" dirty="0">
                <a:solidFill>
                  <a:schemeClr val="tx1"/>
                </a:solidFill>
              </a:rPr>
              <a:t>informatika </a:t>
            </a:r>
            <a:endParaRPr lang="cs-CZ" sz="2600" i="1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952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1635</Words>
  <Application>Microsoft Office PowerPoint</Application>
  <PresentationFormat>Širokoúhlá obrazovka</PresentationFormat>
  <Paragraphs>693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Retrospektiva</vt:lpstr>
      <vt:lpstr>STRATEGIE VÝUKY NA 2. STUPNI</vt:lpstr>
      <vt:lpstr>VÝUKA</vt:lpstr>
      <vt:lpstr>MNICHOVICKÁ ŠKOLA PRO VŠECHNY</vt:lpstr>
      <vt:lpstr>PŘIJETÍ NA STŘEDNÍ ŠKOLY 2022/2023</vt:lpstr>
      <vt:lpstr>PŘIJETÍ NA STŘEDNÍ ŠKOLY 2021/2022</vt:lpstr>
      <vt:lpstr>PŘIJETÍ NA STŘEDNÍ ŠKOLY 2020/2021</vt:lpstr>
      <vt:lpstr>PRIORITA: KARIÉROVÉ PORADENSTVÍ</vt:lpstr>
      <vt:lpstr>MNICHOVICKÁ ŠKOLA PRO VŠECHNY</vt:lpstr>
      <vt:lpstr>HLAVNÍ DŮRAZ</vt:lpstr>
      <vt:lpstr>ANGLICKÝ JAZYK</vt:lpstr>
      <vt:lpstr>MATEMATIKA</vt:lpstr>
      <vt:lpstr>TALENTOVÉ BLOKY S ODBORNÍKY</vt:lpstr>
      <vt:lpstr>TALENTOVÉ BLOKY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Erbeková</dc:creator>
  <cp:lastModifiedBy>Marcela Erbeková</cp:lastModifiedBy>
  <cp:revision>191</cp:revision>
  <dcterms:created xsi:type="dcterms:W3CDTF">2021-01-30T17:24:21Z</dcterms:created>
  <dcterms:modified xsi:type="dcterms:W3CDTF">2023-09-19T07:40:51Z</dcterms:modified>
</cp:coreProperties>
</file>